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0"/>
  </p:notesMasterIdLst>
  <p:sldIdLst>
    <p:sldId id="256" r:id="rId2"/>
    <p:sldId id="1178" r:id="rId3"/>
    <p:sldId id="266" r:id="rId4"/>
    <p:sldId id="264" r:id="rId5"/>
    <p:sldId id="1147" r:id="rId6"/>
    <p:sldId id="265" r:id="rId7"/>
    <p:sldId id="1168" r:id="rId8"/>
    <p:sldId id="1170" r:id="rId9"/>
    <p:sldId id="1169" r:id="rId10"/>
    <p:sldId id="1177" r:id="rId11"/>
    <p:sldId id="1157" r:id="rId12"/>
    <p:sldId id="1173" r:id="rId13"/>
    <p:sldId id="1171" r:id="rId14"/>
    <p:sldId id="1161" r:id="rId15"/>
    <p:sldId id="1174" r:id="rId16"/>
    <p:sldId id="1175" r:id="rId17"/>
    <p:sldId id="1164" r:id="rId18"/>
    <p:sldId id="263" r:id="rId1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酒井 春華" initials="酒井" lastIdx="1" clrIdx="0">
    <p:extLst>
      <p:ext uri="{19B8F6BF-5375-455C-9EA6-DF929625EA0E}">
        <p15:presenceInfo xmlns:p15="http://schemas.microsoft.com/office/powerpoint/2012/main" userId="S::1801017@s.asojuku.ac.jp::e7146c4a-95ff-47e7-a8b0-56173d6475b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E2D3"/>
    <a:srgbClr val="3D9190"/>
    <a:srgbClr val="52C1BF"/>
    <a:srgbClr val="FFFFFF"/>
    <a:srgbClr val="53C2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100" autoAdjust="0"/>
    <p:restoredTop sz="66522" autoAdjust="0"/>
  </p:normalViewPr>
  <p:slideViewPr>
    <p:cSldViewPr snapToGrid="0" snapToObjects="1">
      <p:cViewPr varScale="1">
        <p:scale>
          <a:sx n="61" d="100"/>
          <a:sy n="61" d="100"/>
        </p:scale>
        <p:origin x="189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ED83EDA-62A6-0A43-BA0F-5B924FC8A619}" type="doc">
      <dgm:prSet loTypeId="urn:microsoft.com/office/officeart/2005/8/layout/vList2" loCatId="list" qsTypeId="urn:microsoft.com/office/officeart/2005/8/quickstyle/simple1" qsCatId="simple" csTypeId="urn:microsoft.com/office/officeart/2005/8/colors/accent2_1" csCatId="accent2" phldr="1"/>
      <dgm:spPr/>
      <dgm:t>
        <a:bodyPr/>
        <a:lstStyle/>
        <a:p>
          <a:endParaRPr kumimoji="1" lang="ja-JP" altLang="en-US"/>
        </a:p>
      </dgm:t>
    </dgm:pt>
    <dgm:pt modelId="{37867D9B-2A2A-0947-92EE-750C0D441FF1}">
      <dgm:prSet phldrT="[テキスト]" custT="1"/>
      <dgm:spPr/>
      <dgm:t>
        <a:bodyPr/>
        <a:lstStyle/>
        <a:p>
          <a:r>
            <a:rPr lang="ja-JP" altLang="en-US" sz="2400" b="0" i="0" dirty="0">
              <a:solidFill>
                <a:schemeClr val="bg1"/>
              </a:solidFill>
            </a:rPr>
            <a:t>卒業制作などの課題でアイデアを出す必要のある</a:t>
          </a:r>
          <a:r>
            <a:rPr lang="en-US" altLang="ja-JP" sz="2400" b="0" i="0" dirty="0">
              <a:solidFill>
                <a:schemeClr val="bg1"/>
              </a:solidFill>
            </a:rPr>
            <a:t>PC</a:t>
          </a:r>
          <a:r>
            <a:rPr lang="ja-JP" altLang="en-US" sz="2400" b="0" i="0" dirty="0">
              <a:solidFill>
                <a:schemeClr val="bg1"/>
              </a:solidFill>
            </a:rPr>
            <a:t>が使える学生</a:t>
          </a:r>
          <a:endParaRPr kumimoji="1" lang="ja-JP" altLang="en-US" sz="2400" dirty="0">
            <a:solidFill>
              <a:schemeClr val="bg1"/>
            </a:solidFill>
            <a:latin typeface="MS Gothic" panose="020B0609070205080204" pitchFamily="49" charset="-128"/>
            <a:ea typeface="MS Gothic" panose="020B0609070205080204" pitchFamily="49" charset="-128"/>
          </a:endParaRPr>
        </a:p>
      </dgm:t>
    </dgm:pt>
    <dgm:pt modelId="{EDD26824-9107-6743-80F2-E2F3C46DCC42}" type="parTrans" cxnId="{CB3819BF-63A6-554B-9ECB-CC8889EBF7D4}">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E8C278CA-0C6E-E247-85B7-352809F0AC6E}" type="sibTrans" cxnId="{CB3819BF-63A6-554B-9ECB-CC8889EBF7D4}">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0737A8B2-489E-F74D-BE96-3610DAC6F561}">
      <dgm:prSet phldrT="[テキスト]" custT="1"/>
      <dgm:spPr>
        <a:ln>
          <a:noFill/>
        </a:ln>
      </dgm:spPr>
      <dgm:t>
        <a:bodyPr/>
        <a:lstStyle/>
        <a:p>
          <a:r>
            <a:rPr kumimoji="1" lang="ja-JP" altLang="en-US" sz="2400">
              <a:solidFill>
                <a:srgbClr val="3D9190"/>
              </a:solidFill>
              <a:latin typeface="MS Gothic" panose="020B0609070205080204" pitchFamily="49" charset="-128"/>
              <a:ea typeface="MS Gothic" panose="020B0609070205080204" pitchFamily="49" charset="-128"/>
            </a:rPr>
            <a:t>利用目的</a:t>
          </a:r>
        </a:p>
      </dgm:t>
    </dgm:pt>
    <dgm:pt modelId="{DEF13D80-D63B-184F-BB0C-DA5A6E7597A4}" type="parTrans" cxnId="{6E8691CE-7A7C-F148-A01E-779DF3EA0A26}">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F2642892-B8EE-6F45-B4D9-A5933BE634DE}" type="sibTrans" cxnId="{6E8691CE-7A7C-F148-A01E-779DF3EA0A26}">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9A8EA106-CF83-694B-96A4-5673F9EC80ED}">
      <dgm:prSet custT="1"/>
      <dgm:spPr>
        <a:ln>
          <a:noFill/>
        </a:ln>
      </dgm:spPr>
      <dgm:t>
        <a:bodyPr/>
        <a:lstStyle/>
        <a:p>
          <a:r>
            <a:rPr kumimoji="1" lang="ja-JP" altLang="en-US" sz="2400">
              <a:solidFill>
                <a:srgbClr val="3D9190"/>
              </a:solidFill>
              <a:latin typeface="MS Gothic" panose="020B0609070205080204" pitchFamily="49" charset="-128"/>
              <a:ea typeface="MS Gothic" panose="020B0609070205080204" pitchFamily="49" charset="-128"/>
            </a:rPr>
            <a:t>導入効果</a:t>
          </a:r>
          <a:endParaRPr kumimoji="1" lang="en-US" altLang="ja-JP" sz="2400" dirty="0">
            <a:solidFill>
              <a:srgbClr val="3D9190"/>
            </a:solidFill>
            <a:latin typeface="MS Gothic" panose="020B0609070205080204" pitchFamily="49" charset="-128"/>
            <a:ea typeface="MS Gothic" panose="020B0609070205080204" pitchFamily="49" charset="-128"/>
          </a:endParaRPr>
        </a:p>
      </dgm:t>
    </dgm:pt>
    <dgm:pt modelId="{CA06E53E-E65E-B84B-AF8C-660872C236FF}" type="parTrans" cxnId="{7528B4A7-979C-1149-BD08-FE77F3A1A1C2}">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773B285C-2769-994F-AE25-BC6E09217A45}" type="sibTrans" cxnId="{7528B4A7-979C-1149-BD08-FE77F3A1A1C2}">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14C1BB28-FF05-7E4D-8B99-E8FEC36A5EE4}">
      <dgm:prSet custT="1"/>
      <dgm:spPr/>
      <dgm:t>
        <a:bodyPr/>
        <a:lstStyle/>
        <a:p>
          <a:r>
            <a:rPr lang="ja-JP" altLang="en-US" sz="2400" b="0" i="0" dirty="0">
              <a:solidFill>
                <a:schemeClr val="bg1"/>
              </a:solidFill>
            </a:rPr>
            <a:t>リモート時などのグループでもアイデア手法が使えるようになる</a:t>
          </a:r>
          <a:endParaRPr kumimoji="1" lang="ja-JP" altLang="en-US" sz="2400" dirty="0">
            <a:solidFill>
              <a:schemeClr val="bg1"/>
            </a:solidFill>
            <a:latin typeface="MS Gothic" panose="020B0609070205080204" pitchFamily="49" charset="-128"/>
            <a:ea typeface="MS Gothic" panose="020B0609070205080204" pitchFamily="49" charset="-128"/>
          </a:endParaRPr>
        </a:p>
      </dgm:t>
    </dgm:pt>
    <dgm:pt modelId="{D70C9EC9-016E-624E-AA84-9CC3332C3F34}" type="parTrans" cxnId="{BDCEEDD2-7104-FD4E-96BA-26738FB2C1A5}">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5D5BF6A9-3A5A-9441-82CA-04333B4DC48B}" type="sibTrans" cxnId="{BDCEEDD2-7104-FD4E-96BA-26738FB2C1A5}">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ECF71DC7-2F31-AF4A-A1D9-434825D9E66F}">
      <dgm:prSet phldrT="[テキスト]" custT="1"/>
      <dgm:spPr>
        <a:ln>
          <a:noFill/>
        </a:ln>
      </dgm:spPr>
      <dgm:t>
        <a:bodyPr/>
        <a:lstStyle/>
        <a:p>
          <a:r>
            <a:rPr kumimoji="1" lang="ja-JP" altLang="en-US" sz="2400" dirty="0">
              <a:solidFill>
                <a:srgbClr val="3D9190"/>
              </a:solidFill>
              <a:latin typeface="MS Gothic" panose="020B0609070205080204" pitchFamily="49" charset="-128"/>
              <a:ea typeface="MS Gothic" panose="020B0609070205080204" pitchFamily="49" charset="-128"/>
            </a:rPr>
            <a:t>ターゲットユーザ</a:t>
          </a:r>
        </a:p>
      </dgm:t>
    </dgm:pt>
    <dgm:pt modelId="{DB43042F-752F-A741-A777-825374601D4F}" type="sibTrans" cxnId="{F59F4CF3-C6C4-0A40-9090-EFFE74FF728E}">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3215771F-80DD-D542-AF89-C823032F162C}" type="parTrans" cxnId="{F59F4CF3-C6C4-0A40-9090-EFFE74FF728E}">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EE1F398C-21EA-8F44-8233-1AE1E1CD0636}">
      <dgm:prSet phldrT="[テキスト]" custT="1"/>
      <dgm:spPr/>
      <dgm:t>
        <a:bodyPr/>
        <a:lstStyle/>
        <a:p>
          <a:r>
            <a:rPr lang="ja-JP" altLang="en-US" sz="2400" b="0" i="0" dirty="0">
              <a:solidFill>
                <a:schemeClr val="bg1"/>
              </a:solidFill>
            </a:rPr>
            <a:t>オンライン上で、一人または複数人でアイデアを出す</a:t>
          </a:r>
          <a:endParaRPr kumimoji="1" lang="ja-JP" altLang="en-US" sz="2400" dirty="0">
            <a:solidFill>
              <a:schemeClr val="bg1"/>
            </a:solidFill>
            <a:latin typeface="MS Gothic" panose="020B0609070205080204" pitchFamily="49" charset="-128"/>
            <a:ea typeface="MS Gothic" panose="020B0609070205080204" pitchFamily="49" charset="-128"/>
          </a:endParaRPr>
        </a:p>
      </dgm:t>
    </dgm:pt>
    <dgm:pt modelId="{4B1DE536-E163-4C4D-9A4C-8250D72008CC}" type="sibTrans" cxnId="{B5482C18-85D7-3945-A028-8A397E87ED75}">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92C281AD-138A-314C-B57A-0497D5E9D274}" type="parTrans" cxnId="{B5482C18-85D7-3945-A028-8A397E87ED75}">
      <dgm:prSet/>
      <dgm:spPr/>
      <dgm:t>
        <a:bodyPr/>
        <a:lstStyle/>
        <a:p>
          <a:endParaRPr kumimoji="1" lang="ja-JP" altLang="en-US" sz="2400">
            <a:solidFill>
              <a:schemeClr val="bg2">
                <a:lumMod val="10000"/>
              </a:schemeClr>
            </a:solidFill>
            <a:latin typeface="MS Gothic" panose="020B0609070205080204" pitchFamily="49" charset="-128"/>
            <a:ea typeface="MS Gothic" panose="020B0609070205080204" pitchFamily="49" charset="-128"/>
          </a:endParaRPr>
        </a:p>
      </dgm:t>
    </dgm:pt>
    <dgm:pt modelId="{705BE13E-CB14-4769-A236-B432CBCBB014}">
      <dgm:prSet custT="1"/>
      <dgm:spPr/>
      <dgm:t>
        <a:bodyPr/>
        <a:lstStyle/>
        <a:p>
          <a:r>
            <a:rPr lang="ja-JP" altLang="en-US" sz="2400" b="0" i="0" dirty="0">
              <a:solidFill>
                <a:schemeClr val="bg1"/>
              </a:solidFill>
            </a:rPr>
            <a:t>準備など発想の妨げを減らし、発想力を引き出す</a:t>
          </a:r>
          <a:endParaRPr kumimoji="1" lang="ja-JP" altLang="en-US" sz="2400" dirty="0">
            <a:solidFill>
              <a:schemeClr val="bg1"/>
            </a:solidFill>
            <a:latin typeface="MS Gothic" panose="020B0609070205080204" pitchFamily="49" charset="-128"/>
            <a:ea typeface="MS Gothic" panose="020B0609070205080204" pitchFamily="49" charset="-128"/>
          </a:endParaRPr>
        </a:p>
      </dgm:t>
    </dgm:pt>
    <dgm:pt modelId="{176DEFDF-3E32-4D90-BBC4-3BCD07834E7E}" type="parTrans" cxnId="{ADCA15EA-2EB2-44F3-9B37-D59F065702C0}">
      <dgm:prSet/>
      <dgm:spPr/>
    </dgm:pt>
    <dgm:pt modelId="{B5C221B2-4A66-4588-ADB6-7BF15DA1CD73}" type="sibTrans" cxnId="{ADCA15EA-2EB2-44F3-9B37-D59F065702C0}">
      <dgm:prSet/>
      <dgm:spPr/>
    </dgm:pt>
    <dgm:pt modelId="{CAB90ABA-AD0F-7C47-B2C2-108B097E2E49}" type="pres">
      <dgm:prSet presAssocID="{AED83EDA-62A6-0A43-BA0F-5B924FC8A619}" presName="linear" presStyleCnt="0">
        <dgm:presLayoutVars>
          <dgm:animLvl val="lvl"/>
          <dgm:resizeHandles val="exact"/>
        </dgm:presLayoutVars>
      </dgm:prSet>
      <dgm:spPr/>
    </dgm:pt>
    <dgm:pt modelId="{BBF3B561-8684-A845-A632-728ADE268365}" type="pres">
      <dgm:prSet presAssocID="{ECF71DC7-2F31-AF4A-A1D9-434825D9E66F}" presName="parentText" presStyleLbl="node1" presStyleIdx="0" presStyleCnt="3" custScaleY="75002" custLinFactNeighborX="938" custLinFactNeighborY="-8366">
        <dgm:presLayoutVars>
          <dgm:chMax val="0"/>
          <dgm:bulletEnabled val="1"/>
        </dgm:presLayoutVars>
      </dgm:prSet>
      <dgm:spPr/>
    </dgm:pt>
    <dgm:pt modelId="{FADA6BE0-DD70-264A-A188-AF0AE324A989}" type="pres">
      <dgm:prSet presAssocID="{ECF71DC7-2F31-AF4A-A1D9-434825D9E66F}" presName="childText" presStyleLbl="revTx" presStyleIdx="0" presStyleCnt="3" custScaleY="72911">
        <dgm:presLayoutVars>
          <dgm:bulletEnabled val="1"/>
        </dgm:presLayoutVars>
      </dgm:prSet>
      <dgm:spPr/>
    </dgm:pt>
    <dgm:pt modelId="{FB46B4F6-87D9-2541-9F53-FE04987EA605}" type="pres">
      <dgm:prSet presAssocID="{0737A8B2-489E-F74D-BE96-3610DAC6F561}" presName="parentText" presStyleLbl="node1" presStyleIdx="1" presStyleCnt="3" custScaleY="73572" custLinFactNeighborY="6844">
        <dgm:presLayoutVars>
          <dgm:chMax val="0"/>
          <dgm:bulletEnabled val="1"/>
        </dgm:presLayoutVars>
      </dgm:prSet>
      <dgm:spPr/>
    </dgm:pt>
    <dgm:pt modelId="{5FF09BFF-A49C-7248-8E71-2A5D333D6975}" type="pres">
      <dgm:prSet presAssocID="{0737A8B2-489E-F74D-BE96-3610DAC6F561}" presName="childText" presStyleLbl="revTx" presStyleIdx="1" presStyleCnt="3" custLinFactNeighborY="8547">
        <dgm:presLayoutVars>
          <dgm:bulletEnabled val="1"/>
        </dgm:presLayoutVars>
      </dgm:prSet>
      <dgm:spPr/>
    </dgm:pt>
    <dgm:pt modelId="{7625D621-5C64-7346-8C71-38C70447B4B9}" type="pres">
      <dgm:prSet presAssocID="{9A8EA106-CF83-694B-96A4-5673F9EC80ED}" presName="parentText" presStyleLbl="node1" presStyleIdx="2" presStyleCnt="3" custScaleY="76127" custLinFactNeighborY="2218">
        <dgm:presLayoutVars>
          <dgm:chMax val="0"/>
          <dgm:bulletEnabled val="1"/>
        </dgm:presLayoutVars>
      </dgm:prSet>
      <dgm:spPr/>
    </dgm:pt>
    <dgm:pt modelId="{AC3F908A-82DE-3146-9789-FB44E7F69A3F}" type="pres">
      <dgm:prSet presAssocID="{9A8EA106-CF83-694B-96A4-5673F9EC80ED}" presName="childText" presStyleLbl="revTx" presStyleIdx="2" presStyleCnt="3" custLinFactNeighborY="3191">
        <dgm:presLayoutVars>
          <dgm:bulletEnabled val="1"/>
        </dgm:presLayoutVars>
      </dgm:prSet>
      <dgm:spPr/>
    </dgm:pt>
  </dgm:ptLst>
  <dgm:cxnLst>
    <dgm:cxn modelId="{D539E315-B758-3F46-9835-A1FC775CC976}" type="presOf" srcId="{0737A8B2-489E-F74D-BE96-3610DAC6F561}" destId="{FB46B4F6-87D9-2541-9F53-FE04987EA605}" srcOrd="0" destOrd="0" presId="urn:microsoft.com/office/officeart/2005/8/layout/vList2"/>
    <dgm:cxn modelId="{B5482C18-85D7-3945-A028-8A397E87ED75}" srcId="{0737A8B2-489E-F74D-BE96-3610DAC6F561}" destId="{EE1F398C-21EA-8F44-8233-1AE1E1CD0636}" srcOrd="0" destOrd="0" parTransId="{92C281AD-138A-314C-B57A-0497D5E9D274}" sibTransId="{4B1DE536-E163-4C4D-9A4C-8250D72008CC}"/>
    <dgm:cxn modelId="{32B44B1A-CDD1-A14A-AE7F-722960AFA3A0}" type="presOf" srcId="{EE1F398C-21EA-8F44-8233-1AE1E1CD0636}" destId="{5FF09BFF-A49C-7248-8E71-2A5D333D6975}" srcOrd="0" destOrd="0" presId="urn:microsoft.com/office/officeart/2005/8/layout/vList2"/>
    <dgm:cxn modelId="{0EC1CE2D-CF34-0545-9DD6-D3BE1673B6AA}" type="presOf" srcId="{14C1BB28-FF05-7E4D-8B99-E8FEC36A5EE4}" destId="{AC3F908A-82DE-3146-9789-FB44E7F69A3F}" srcOrd="0" destOrd="0" presId="urn:microsoft.com/office/officeart/2005/8/layout/vList2"/>
    <dgm:cxn modelId="{876F257B-AC58-F64C-BBB3-4990DFB21EC1}" type="presOf" srcId="{37867D9B-2A2A-0947-92EE-750C0D441FF1}" destId="{FADA6BE0-DD70-264A-A188-AF0AE324A989}" srcOrd="0" destOrd="0" presId="urn:microsoft.com/office/officeart/2005/8/layout/vList2"/>
    <dgm:cxn modelId="{FB0E367D-D816-4AEC-AC76-D326521F7C70}" type="presOf" srcId="{705BE13E-CB14-4769-A236-B432CBCBB014}" destId="{AC3F908A-82DE-3146-9789-FB44E7F69A3F}" srcOrd="0" destOrd="1" presId="urn:microsoft.com/office/officeart/2005/8/layout/vList2"/>
    <dgm:cxn modelId="{2AEB0D8C-7B0C-464F-85B1-221ECDD4E290}" type="presOf" srcId="{ECF71DC7-2F31-AF4A-A1D9-434825D9E66F}" destId="{BBF3B561-8684-A845-A632-728ADE268365}" srcOrd="0" destOrd="0" presId="urn:microsoft.com/office/officeart/2005/8/layout/vList2"/>
    <dgm:cxn modelId="{7528B4A7-979C-1149-BD08-FE77F3A1A1C2}" srcId="{AED83EDA-62A6-0A43-BA0F-5B924FC8A619}" destId="{9A8EA106-CF83-694B-96A4-5673F9EC80ED}" srcOrd="2" destOrd="0" parTransId="{CA06E53E-E65E-B84B-AF8C-660872C236FF}" sibTransId="{773B285C-2769-994F-AE25-BC6E09217A45}"/>
    <dgm:cxn modelId="{168EE1A7-64B7-064C-8271-C58F47260ABB}" type="presOf" srcId="{9A8EA106-CF83-694B-96A4-5673F9EC80ED}" destId="{7625D621-5C64-7346-8C71-38C70447B4B9}" srcOrd="0" destOrd="0" presId="urn:microsoft.com/office/officeart/2005/8/layout/vList2"/>
    <dgm:cxn modelId="{531C29AD-BE02-4640-8EFA-845BA25D72D5}" type="presOf" srcId="{AED83EDA-62A6-0A43-BA0F-5B924FC8A619}" destId="{CAB90ABA-AD0F-7C47-B2C2-108B097E2E49}" srcOrd="0" destOrd="0" presId="urn:microsoft.com/office/officeart/2005/8/layout/vList2"/>
    <dgm:cxn modelId="{CB3819BF-63A6-554B-9ECB-CC8889EBF7D4}" srcId="{ECF71DC7-2F31-AF4A-A1D9-434825D9E66F}" destId="{37867D9B-2A2A-0947-92EE-750C0D441FF1}" srcOrd="0" destOrd="0" parTransId="{EDD26824-9107-6743-80F2-E2F3C46DCC42}" sibTransId="{E8C278CA-0C6E-E247-85B7-352809F0AC6E}"/>
    <dgm:cxn modelId="{6E8691CE-7A7C-F148-A01E-779DF3EA0A26}" srcId="{AED83EDA-62A6-0A43-BA0F-5B924FC8A619}" destId="{0737A8B2-489E-F74D-BE96-3610DAC6F561}" srcOrd="1" destOrd="0" parTransId="{DEF13D80-D63B-184F-BB0C-DA5A6E7597A4}" sibTransId="{F2642892-B8EE-6F45-B4D9-A5933BE634DE}"/>
    <dgm:cxn modelId="{BDCEEDD2-7104-FD4E-96BA-26738FB2C1A5}" srcId="{9A8EA106-CF83-694B-96A4-5673F9EC80ED}" destId="{14C1BB28-FF05-7E4D-8B99-E8FEC36A5EE4}" srcOrd="0" destOrd="0" parTransId="{D70C9EC9-016E-624E-AA84-9CC3332C3F34}" sibTransId="{5D5BF6A9-3A5A-9441-82CA-04333B4DC48B}"/>
    <dgm:cxn modelId="{ADCA15EA-2EB2-44F3-9B37-D59F065702C0}" srcId="{9A8EA106-CF83-694B-96A4-5673F9EC80ED}" destId="{705BE13E-CB14-4769-A236-B432CBCBB014}" srcOrd="1" destOrd="0" parTransId="{176DEFDF-3E32-4D90-BBC4-3BCD07834E7E}" sibTransId="{B5C221B2-4A66-4588-ADB6-7BF15DA1CD73}"/>
    <dgm:cxn modelId="{F59F4CF3-C6C4-0A40-9090-EFFE74FF728E}" srcId="{AED83EDA-62A6-0A43-BA0F-5B924FC8A619}" destId="{ECF71DC7-2F31-AF4A-A1D9-434825D9E66F}" srcOrd="0" destOrd="0" parTransId="{3215771F-80DD-D542-AF89-C823032F162C}" sibTransId="{DB43042F-752F-A741-A777-825374601D4F}"/>
    <dgm:cxn modelId="{8410A7CE-9050-9042-B7BA-68316A203B45}" type="presParOf" srcId="{CAB90ABA-AD0F-7C47-B2C2-108B097E2E49}" destId="{BBF3B561-8684-A845-A632-728ADE268365}" srcOrd="0" destOrd="0" presId="urn:microsoft.com/office/officeart/2005/8/layout/vList2"/>
    <dgm:cxn modelId="{9FBDFD5E-DDE7-1343-9100-E0BB790B42A5}" type="presParOf" srcId="{CAB90ABA-AD0F-7C47-B2C2-108B097E2E49}" destId="{FADA6BE0-DD70-264A-A188-AF0AE324A989}" srcOrd="1" destOrd="0" presId="urn:microsoft.com/office/officeart/2005/8/layout/vList2"/>
    <dgm:cxn modelId="{6C362A19-5A8D-AD4B-B77B-B64225E56D1D}" type="presParOf" srcId="{CAB90ABA-AD0F-7C47-B2C2-108B097E2E49}" destId="{FB46B4F6-87D9-2541-9F53-FE04987EA605}" srcOrd="2" destOrd="0" presId="urn:microsoft.com/office/officeart/2005/8/layout/vList2"/>
    <dgm:cxn modelId="{7B01B9F9-EEAA-9449-912B-8548CDB5B487}" type="presParOf" srcId="{CAB90ABA-AD0F-7C47-B2C2-108B097E2E49}" destId="{5FF09BFF-A49C-7248-8E71-2A5D333D6975}" srcOrd="3" destOrd="0" presId="urn:microsoft.com/office/officeart/2005/8/layout/vList2"/>
    <dgm:cxn modelId="{73DBD8DD-819F-DE4A-A964-CB6518B16567}" type="presParOf" srcId="{CAB90ABA-AD0F-7C47-B2C2-108B097E2E49}" destId="{7625D621-5C64-7346-8C71-38C70447B4B9}" srcOrd="4" destOrd="0" presId="urn:microsoft.com/office/officeart/2005/8/layout/vList2"/>
    <dgm:cxn modelId="{7499A761-EE51-CD41-81EA-4BEFC8D90CD5}" type="presParOf" srcId="{CAB90ABA-AD0F-7C47-B2C2-108B097E2E49}" destId="{AC3F908A-82DE-3146-9789-FB44E7F69A3F}" srcOrd="5" destOrd="0" presId="urn:microsoft.com/office/officeart/2005/8/layout/vList2"/>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F3B561-8684-A845-A632-728ADE268365}">
      <dsp:nvSpPr>
        <dsp:cNvPr id="0" name=""/>
        <dsp:cNvSpPr/>
      </dsp:nvSpPr>
      <dsp:spPr>
        <a:xfrm>
          <a:off x="0" y="0"/>
          <a:ext cx="9635068" cy="702018"/>
        </a:xfrm>
        <a:prstGeom prst="roundRect">
          <a:avLst/>
        </a:prstGeom>
        <a:solidFill>
          <a:schemeClr val="lt1">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kumimoji="1" lang="ja-JP" altLang="en-US" sz="2400" kern="1200" dirty="0">
              <a:solidFill>
                <a:srgbClr val="3D9190"/>
              </a:solidFill>
              <a:latin typeface="MS Gothic" panose="020B0609070205080204" pitchFamily="49" charset="-128"/>
              <a:ea typeface="MS Gothic" panose="020B0609070205080204" pitchFamily="49" charset="-128"/>
            </a:rPr>
            <a:t>ターゲットユーザ</a:t>
          </a:r>
        </a:p>
      </dsp:txBody>
      <dsp:txXfrm>
        <a:off x="34270" y="34270"/>
        <a:ext cx="9566528" cy="633478"/>
      </dsp:txXfrm>
    </dsp:sp>
    <dsp:sp modelId="{FADA6BE0-DD70-264A-A188-AF0AE324A989}">
      <dsp:nvSpPr>
        <dsp:cNvPr id="0" name=""/>
        <dsp:cNvSpPr/>
      </dsp:nvSpPr>
      <dsp:spPr>
        <a:xfrm>
          <a:off x="0" y="731987"/>
          <a:ext cx="9635068" cy="6037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5913"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ja-JP" altLang="en-US" sz="2400" b="0" i="0" kern="1200" dirty="0">
              <a:solidFill>
                <a:schemeClr val="bg1"/>
              </a:solidFill>
            </a:rPr>
            <a:t>卒業制作などの課題でアイデアを出す必要のある</a:t>
          </a:r>
          <a:r>
            <a:rPr lang="en-US" altLang="ja-JP" sz="2400" b="0" i="0" kern="1200" dirty="0">
              <a:solidFill>
                <a:schemeClr val="bg1"/>
              </a:solidFill>
            </a:rPr>
            <a:t>PC</a:t>
          </a:r>
          <a:r>
            <a:rPr lang="ja-JP" altLang="en-US" sz="2400" b="0" i="0" kern="1200" dirty="0">
              <a:solidFill>
                <a:schemeClr val="bg1"/>
              </a:solidFill>
            </a:rPr>
            <a:t>が使える学生</a:t>
          </a:r>
          <a:endParaRPr kumimoji="1" lang="ja-JP" altLang="en-US" sz="2400" kern="1200" dirty="0">
            <a:solidFill>
              <a:schemeClr val="bg1"/>
            </a:solidFill>
            <a:latin typeface="MS Gothic" panose="020B0609070205080204" pitchFamily="49" charset="-128"/>
            <a:ea typeface="MS Gothic" panose="020B0609070205080204" pitchFamily="49" charset="-128"/>
          </a:endParaRPr>
        </a:p>
      </dsp:txBody>
      <dsp:txXfrm>
        <a:off x="0" y="731987"/>
        <a:ext cx="9635068" cy="603703"/>
      </dsp:txXfrm>
    </dsp:sp>
    <dsp:sp modelId="{FB46B4F6-87D9-2541-9F53-FE04987EA605}">
      <dsp:nvSpPr>
        <dsp:cNvPr id="0" name=""/>
        <dsp:cNvSpPr/>
      </dsp:nvSpPr>
      <dsp:spPr>
        <a:xfrm>
          <a:off x="0" y="1392358"/>
          <a:ext cx="9635068" cy="688633"/>
        </a:xfrm>
        <a:prstGeom prst="roundRect">
          <a:avLst/>
        </a:prstGeom>
        <a:solidFill>
          <a:schemeClr val="lt1">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kumimoji="1" lang="ja-JP" altLang="en-US" sz="2400" kern="1200">
              <a:solidFill>
                <a:srgbClr val="3D9190"/>
              </a:solidFill>
              <a:latin typeface="MS Gothic" panose="020B0609070205080204" pitchFamily="49" charset="-128"/>
              <a:ea typeface="MS Gothic" panose="020B0609070205080204" pitchFamily="49" charset="-128"/>
            </a:rPr>
            <a:t>利用目的</a:t>
          </a:r>
        </a:p>
      </dsp:txBody>
      <dsp:txXfrm>
        <a:off x="33616" y="1425974"/>
        <a:ext cx="9567836" cy="621401"/>
      </dsp:txXfrm>
    </dsp:sp>
    <dsp:sp modelId="{5FF09BFF-A49C-7248-8E71-2A5D333D6975}">
      <dsp:nvSpPr>
        <dsp:cNvPr id="0" name=""/>
        <dsp:cNvSpPr/>
      </dsp:nvSpPr>
      <dsp:spPr>
        <a:xfrm>
          <a:off x="0" y="2104323"/>
          <a:ext cx="9635068" cy="82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5913"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ja-JP" altLang="en-US" sz="2400" b="0" i="0" kern="1200" dirty="0">
              <a:solidFill>
                <a:schemeClr val="bg1"/>
              </a:solidFill>
            </a:rPr>
            <a:t>オンライン上で、一人または複数人でアイデアを出す</a:t>
          </a:r>
          <a:endParaRPr kumimoji="1" lang="ja-JP" altLang="en-US" sz="2400" kern="1200" dirty="0">
            <a:solidFill>
              <a:schemeClr val="bg1"/>
            </a:solidFill>
            <a:latin typeface="MS Gothic" panose="020B0609070205080204" pitchFamily="49" charset="-128"/>
            <a:ea typeface="MS Gothic" panose="020B0609070205080204" pitchFamily="49" charset="-128"/>
          </a:endParaRPr>
        </a:p>
      </dsp:txBody>
      <dsp:txXfrm>
        <a:off x="0" y="2104323"/>
        <a:ext cx="9635068" cy="828000"/>
      </dsp:txXfrm>
    </dsp:sp>
    <dsp:sp modelId="{7625D621-5C64-7346-8C71-38C70447B4B9}">
      <dsp:nvSpPr>
        <dsp:cNvPr id="0" name=""/>
        <dsp:cNvSpPr/>
      </dsp:nvSpPr>
      <dsp:spPr>
        <a:xfrm>
          <a:off x="0" y="2877002"/>
          <a:ext cx="9635068" cy="712548"/>
        </a:xfrm>
        <a:prstGeom prst="roundRect">
          <a:avLst/>
        </a:prstGeom>
        <a:solidFill>
          <a:schemeClr val="lt1">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kumimoji="1" lang="ja-JP" altLang="en-US" sz="2400" kern="1200">
              <a:solidFill>
                <a:srgbClr val="3D9190"/>
              </a:solidFill>
              <a:latin typeface="MS Gothic" panose="020B0609070205080204" pitchFamily="49" charset="-128"/>
              <a:ea typeface="MS Gothic" panose="020B0609070205080204" pitchFamily="49" charset="-128"/>
            </a:rPr>
            <a:t>導入効果</a:t>
          </a:r>
          <a:endParaRPr kumimoji="1" lang="en-US" altLang="ja-JP" sz="2400" kern="1200" dirty="0">
            <a:solidFill>
              <a:srgbClr val="3D9190"/>
            </a:solidFill>
            <a:latin typeface="MS Gothic" panose="020B0609070205080204" pitchFamily="49" charset="-128"/>
            <a:ea typeface="MS Gothic" panose="020B0609070205080204" pitchFamily="49" charset="-128"/>
          </a:endParaRPr>
        </a:p>
      </dsp:txBody>
      <dsp:txXfrm>
        <a:off x="34784" y="2911786"/>
        <a:ext cx="9565500" cy="642980"/>
      </dsp:txXfrm>
    </dsp:sp>
    <dsp:sp modelId="{AC3F908A-82DE-3146-9789-FB44E7F69A3F}">
      <dsp:nvSpPr>
        <dsp:cNvPr id="0" name=""/>
        <dsp:cNvSpPr/>
      </dsp:nvSpPr>
      <dsp:spPr>
        <a:xfrm>
          <a:off x="0" y="3594740"/>
          <a:ext cx="9635068" cy="1112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5913" tIns="30480" rIns="170688" bIns="30480" numCol="1" spcCol="1270" anchor="t" anchorCtr="0">
          <a:noAutofit/>
        </a:bodyPr>
        <a:lstStyle/>
        <a:p>
          <a:pPr marL="228600" lvl="1" indent="-228600" algn="l" defTabSz="1066800">
            <a:lnSpc>
              <a:spcPct val="90000"/>
            </a:lnSpc>
            <a:spcBef>
              <a:spcPct val="0"/>
            </a:spcBef>
            <a:spcAft>
              <a:spcPct val="20000"/>
            </a:spcAft>
            <a:buChar char="•"/>
          </a:pPr>
          <a:r>
            <a:rPr lang="ja-JP" altLang="en-US" sz="2400" b="0" i="0" kern="1200" dirty="0">
              <a:solidFill>
                <a:schemeClr val="bg1"/>
              </a:solidFill>
            </a:rPr>
            <a:t>リモート時などのグループでもアイデア手法が使えるようになる</a:t>
          </a:r>
          <a:endParaRPr kumimoji="1" lang="ja-JP" altLang="en-US" sz="2400" kern="1200" dirty="0">
            <a:solidFill>
              <a:schemeClr val="bg1"/>
            </a:solidFill>
            <a:latin typeface="MS Gothic" panose="020B0609070205080204" pitchFamily="49" charset="-128"/>
            <a:ea typeface="MS Gothic" panose="020B0609070205080204" pitchFamily="49" charset="-128"/>
          </a:endParaRPr>
        </a:p>
        <a:p>
          <a:pPr marL="228600" lvl="1" indent="-228600" algn="l" defTabSz="1066800">
            <a:lnSpc>
              <a:spcPct val="90000"/>
            </a:lnSpc>
            <a:spcBef>
              <a:spcPct val="0"/>
            </a:spcBef>
            <a:spcAft>
              <a:spcPct val="20000"/>
            </a:spcAft>
            <a:buChar char="•"/>
          </a:pPr>
          <a:r>
            <a:rPr lang="ja-JP" altLang="en-US" sz="2400" b="0" i="0" kern="1200" dirty="0">
              <a:solidFill>
                <a:schemeClr val="bg1"/>
              </a:solidFill>
            </a:rPr>
            <a:t>準備など発想の妨げを減らし、発想力を引き出す</a:t>
          </a:r>
          <a:endParaRPr kumimoji="1" lang="ja-JP" altLang="en-US" sz="2400" kern="1200" dirty="0">
            <a:solidFill>
              <a:schemeClr val="bg1"/>
            </a:solidFill>
            <a:latin typeface="MS Gothic" panose="020B0609070205080204" pitchFamily="49" charset="-128"/>
            <a:ea typeface="MS Gothic" panose="020B0609070205080204" pitchFamily="49" charset="-128"/>
          </a:endParaRPr>
        </a:p>
      </dsp:txBody>
      <dsp:txXfrm>
        <a:off x="0" y="3594740"/>
        <a:ext cx="9635068" cy="111262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D0D2F8-0712-E347-AF59-E4ED7518D529}" type="datetimeFigureOut">
              <a:rPr kumimoji="1" lang="ja-JP" altLang="en-US" smtClean="0"/>
              <a:t>2021/1/27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ja-JP" altLang="en-US"/>
              <a:t>マスター テキストの書式設定
第 </a:t>
            </a:r>
            <a:r>
              <a:rPr kumimoji="1" lang="en-US" altLang="ja-JP"/>
              <a:t>2 </a:t>
            </a:r>
            <a:r>
              <a:rPr kumimoji="1" lang="ja-JP" altLang="en-US"/>
              <a:t>レベル
第 </a:t>
            </a:r>
            <a:r>
              <a:rPr kumimoji="1" lang="en-US" altLang="ja-JP"/>
              <a:t>3 </a:t>
            </a:r>
            <a:r>
              <a:rPr kumimoji="1" lang="ja-JP" altLang="en-US"/>
              <a:t>レベル
第 </a:t>
            </a:r>
            <a:r>
              <a:rPr kumimoji="1" lang="en-US" altLang="ja-JP"/>
              <a:t>4 </a:t>
            </a:r>
            <a:r>
              <a:rPr kumimoji="1" lang="ja-JP" altLang="en-US"/>
              <a:t>レベル
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B4DFF9-B4E8-FE4B-89DA-00DE3FAC4B56}" type="slidenum">
              <a:rPr kumimoji="1" lang="ja-JP" altLang="en-US" smtClean="0"/>
              <a:t>‹#›</a:t>
            </a:fld>
            <a:endParaRPr kumimoji="1" lang="ja-JP" altLang="en-US"/>
          </a:p>
        </p:txBody>
      </p:sp>
    </p:spTree>
    <p:extLst>
      <p:ext uri="{BB962C8B-B14F-4D97-AF65-F5344CB8AC3E}">
        <p14:creationId xmlns:p14="http://schemas.microsoft.com/office/powerpoint/2010/main" val="204068003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みなさんこんにちは</a:t>
            </a:r>
            <a:endParaRPr kumimoji="1" lang="en-US" altLang="ja-JP" dirty="0"/>
          </a:p>
          <a:p>
            <a:r>
              <a:rPr kumimoji="1" lang="ja-JP" altLang="en-US" dirty="0"/>
              <a:t>オンラインアイデア発想ツール </a:t>
            </a:r>
            <a:r>
              <a:rPr kumimoji="1" lang="en-US" altLang="ja-JP" dirty="0" err="1"/>
              <a:t>Ideash</a:t>
            </a:r>
            <a:r>
              <a:rPr kumimoji="1" lang="en-US" altLang="ja-JP" dirty="0"/>
              <a:t> </a:t>
            </a:r>
            <a:r>
              <a:rPr kumimoji="1" lang="ja-JP" altLang="en-US" dirty="0"/>
              <a:t>についての発表を始めます。</a:t>
            </a:r>
            <a:endParaRPr kumimoji="1" lang="en-US" altLang="ja-JP" dirty="0"/>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1</a:t>
            </a:fld>
            <a:endParaRPr kumimoji="1" lang="ja-JP" altLang="en-US"/>
          </a:p>
        </p:txBody>
      </p:sp>
    </p:spTree>
    <p:extLst>
      <p:ext uri="{BB962C8B-B14F-4D97-AF65-F5344CB8AC3E}">
        <p14:creationId xmlns:p14="http://schemas.microsoft.com/office/powerpoint/2010/main" val="1415168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lang="ja-JP" altLang="en-US" dirty="0"/>
              <a:t>進捗管理は</a:t>
            </a:r>
            <a:r>
              <a:rPr lang="en-US" altLang="ja-JP" dirty="0" err="1"/>
              <a:t>Zenhub</a:t>
            </a:r>
            <a:r>
              <a:rPr lang="ja-JP" altLang="en-US" dirty="0"/>
              <a:t>というものを使いました。</a:t>
            </a:r>
            <a:endParaRPr lang="en-US" altLang="ja-JP" dirty="0"/>
          </a:p>
          <a:p>
            <a:pPr marL="0" lvl="0" indent="0" algn="l" rtl="0">
              <a:spcBef>
                <a:spcPts val="0"/>
              </a:spcBef>
              <a:spcAft>
                <a:spcPts val="0"/>
              </a:spcAft>
              <a:buNone/>
            </a:pPr>
            <a:r>
              <a:rPr lang="ja-JP" altLang="en-US" dirty="0"/>
              <a:t>これは</a:t>
            </a:r>
            <a:r>
              <a:rPr lang="en-US" altLang="ja-JP" dirty="0"/>
              <a:t>Chrome</a:t>
            </a:r>
            <a:r>
              <a:rPr lang="ja-JP" altLang="en-US" dirty="0"/>
              <a:t>の拡張機能として使う事ができ、</a:t>
            </a:r>
            <a:r>
              <a:rPr lang="en-US" altLang="ja-JP" dirty="0" err="1"/>
              <a:t>Github</a:t>
            </a:r>
            <a:r>
              <a:rPr lang="ja-JP" altLang="en-US" dirty="0"/>
              <a:t>と連携することで</a:t>
            </a:r>
            <a:r>
              <a:rPr lang="en-US" altLang="ja-JP" dirty="0"/>
              <a:t>Issue</a:t>
            </a:r>
            <a:r>
              <a:rPr lang="ja-JP" altLang="en-US" dirty="0"/>
              <a:t>やプルリクエストをカンバン方式で管理することが出来ます。</a:t>
            </a:r>
            <a:endParaRPr lang="en-US" altLang="ja-JP" dirty="0"/>
          </a:p>
          <a:p>
            <a:pPr marL="0" lvl="0" indent="0" algn="l" rtl="0">
              <a:spcBef>
                <a:spcPts val="0"/>
              </a:spcBef>
              <a:spcAft>
                <a:spcPts val="0"/>
              </a:spcAft>
              <a:buNone/>
            </a:pPr>
            <a:r>
              <a:rPr lang="ja-JP" altLang="en-US" dirty="0"/>
              <a:t>他にも</a:t>
            </a:r>
            <a:r>
              <a:rPr lang="en-US" altLang="ja-JP" dirty="0"/>
              <a:t>Issue</a:t>
            </a:r>
            <a:r>
              <a:rPr lang="ja-JP" altLang="en-US" dirty="0"/>
              <a:t>ごとに作業の重み付けを行ったり進捗の分析レポートを出すことが出来たりして結構高機能であり、動作も結構軽めでした。</a:t>
            </a: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r>
              <a:rPr lang="en-US" altLang="ja-JP" dirty="0" err="1"/>
              <a:t>Github</a:t>
            </a:r>
            <a:r>
              <a:rPr lang="ja-JP" altLang="en-US" dirty="0"/>
              <a:t>上で全て一元管理できるため他のアプリを使った時と比較し、転記漏れが発生しないことや、</a:t>
            </a:r>
            <a:endParaRPr lang="en-US" altLang="ja-JP" dirty="0"/>
          </a:p>
          <a:p>
            <a:pPr marL="0" lvl="0" indent="0" algn="l" rtl="0">
              <a:spcBef>
                <a:spcPts val="0"/>
              </a:spcBef>
              <a:spcAft>
                <a:spcPts val="0"/>
              </a:spcAft>
              <a:buNone/>
            </a:pPr>
            <a:r>
              <a:rPr lang="en-US" altLang="ja-JP" dirty="0" err="1"/>
              <a:t>Github</a:t>
            </a:r>
            <a:r>
              <a:rPr lang="ja-JP" altLang="en-US" dirty="0"/>
              <a:t>とその他のアプリ間を行き来する手間が無くなるため効率的で他のメンバーからの評価は高かったです。</a:t>
            </a:r>
            <a:endParaRPr lang="en-US" altLang="ja-JP" dirty="0"/>
          </a:p>
          <a:p>
            <a:pPr marL="0" lvl="0" indent="0" algn="l" rtl="0">
              <a:spcBef>
                <a:spcPts val="0"/>
              </a:spcBef>
              <a:spcAft>
                <a:spcPts val="0"/>
              </a:spcAft>
              <a:buNone/>
            </a:pPr>
            <a:r>
              <a:rPr lang="en-US" altLang="ja-JP" dirty="0" err="1"/>
              <a:t>Github</a:t>
            </a:r>
            <a:r>
              <a:rPr lang="ja-JP" altLang="en-US" dirty="0"/>
              <a:t>を使って開発をするチームには是非おすすめしたいです。</a:t>
            </a:r>
            <a:endParaRPr lang="en-US" altLang="ja-JP" dirty="0"/>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10</a:t>
            </a:fld>
            <a:endParaRPr kumimoji="1" lang="ja-JP" altLang="en-US"/>
          </a:p>
        </p:txBody>
      </p:sp>
    </p:spTree>
    <p:extLst>
      <p:ext uri="{BB962C8B-B14F-4D97-AF65-F5344CB8AC3E}">
        <p14:creationId xmlns:p14="http://schemas.microsoft.com/office/powerpoint/2010/main" val="8210814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ノート プレースホルダー 1">
            <a:extLst>
              <a:ext uri="{FF2B5EF4-FFF2-40B4-BE49-F238E27FC236}">
                <a16:creationId xmlns:a16="http://schemas.microsoft.com/office/drawing/2014/main" id="{01D5B8DD-A540-934F-AAFB-28EB005A865A}"/>
              </a:ext>
            </a:extLst>
          </p:cNvPr>
          <p:cNvSpPr>
            <a:spLocks noGrp="1"/>
          </p:cNvSpPr>
          <p:nvPr>
            <p:ph type="body" idx="1"/>
          </p:nvPr>
        </p:nvSpPr>
        <p:spPr/>
        <p:txBody>
          <a:bodyPr/>
          <a:lstStyle/>
          <a:p>
            <a:pPr marL="0" lvl="0" indent="0" algn="l" rtl="0">
              <a:spcBef>
                <a:spcPts val="0"/>
              </a:spcBef>
              <a:spcAft>
                <a:spcPts val="0"/>
              </a:spcAft>
              <a:buNone/>
            </a:pPr>
            <a:r>
              <a:rPr kumimoji="1" lang="en-US" altLang="ja-JP" dirty="0" err="1"/>
              <a:t>Ideash</a:t>
            </a:r>
            <a:r>
              <a:rPr kumimoji="1" lang="ja-JP" altLang="en-US" dirty="0"/>
              <a:t>で使われている非同期通信は</a:t>
            </a:r>
            <a:r>
              <a:rPr kumimoji="1" lang="en-US" altLang="ja-JP" dirty="0" err="1"/>
              <a:t>ActionCable</a:t>
            </a:r>
            <a:r>
              <a:rPr kumimoji="1" lang="ja-JP" altLang="en-US" dirty="0"/>
              <a:t>という</a:t>
            </a:r>
            <a:r>
              <a:rPr kumimoji="1" lang="en-US" altLang="ja-JP" dirty="0"/>
              <a:t>Rails5</a:t>
            </a:r>
            <a:r>
              <a:rPr kumimoji="1" lang="ja-JP" altLang="en-US" dirty="0"/>
              <a:t>から搭載された機能を使って実装しています。</a:t>
            </a:r>
            <a:endParaRPr kumimoji="1" lang="en-US" altLang="ja-JP" dirty="0"/>
          </a:p>
          <a:p>
            <a:pPr marL="0" lvl="0" indent="0" algn="l" rtl="0">
              <a:spcBef>
                <a:spcPts val="0"/>
              </a:spcBef>
              <a:spcAft>
                <a:spcPts val="0"/>
              </a:spcAft>
              <a:buNone/>
            </a:pPr>
            <a:r>
              <a:rPr kumimoji="1" lang="en-US" altLang="ja-JP" dirty="0"/>
              <a:t>WebSocket</a:t>
            </a:r>
            <a:r>
              <a:rPr kumimoji="1" lang="ja-JP" altLang="en-US" dirty="0"/>
              <a:t>通信というものを使った機能で、これを使うことで</a:t>
            </a:r>
            <a:r>
              <a:rPr kumimoji="1" lang="en-US" altLang="ja-JP" dirty="0"/>
              <a:t>DB</a:t>
            </a:r>
            <a:r>
              <a:rPr kumimoji="1" lang="ja-JP" altLang="en-US" dirty="0"/>
              <a:t>のロックなどを全て</a:t>
            </a:r>
            <a:r>
              <a:rPr kumimoji="1" lang="en-US" altLang="ja-JP" dirty="0"/>
              <a:t>Rails</a:t>
            </a:r>
            <a:r>
              <a:rPr kumimoji="1" lang="ja-JP" altLang="en-US" dirty="0"/>
              <a:t>に任せることができるので楽に非同期通信を実装することが出来ます。</a:t>
            </a:r>
            <a:endParaRPr kumimoji="1" lang="en-US" altLang="ja-JP" dirty="0"/>
          </a:p>
          <a:p>
            <a:pPr marL="0" lvl="0" indent="0" algn="l" rtl="0">
              <a:spcBef>
                <a:spcPts val="0"/>
              </a:spcBef>
              <a:spcAft>
                <a:spcPts val="0"/>
              </a:spcAft>
              <a:buNone/>
            </a:pPr>
            <a:r>
              <a:rPr kumimoji="1" lang="ja-JP" altLang="en-US" dirty="0"/>
              <a:t>処理の流れは、クライアントがまず</a:t>
            </a:r>
            <a:r>
              <a:rPr kumimoji="1" lang="en-US" altLang="ja-JP" dirty="0"/>
              <a:t>WebSocket</a:t>
            </a:r>
            <a:r>
              <a:rPr kumimoji="1" lang="ja-JP" altLang="en-US" dirty="0"/>
              <a:t>通信でサーバ側に向かって通信を行います。</a:t>
            </a:r>
            <a:endParaRPr kumimoji="1" lang="en-US" altLang="ja-JP" dirty="0"/>
          </a:p>
          <a:p>
            <a:pPr marL="0" lvl="0" indent="0" algn="l" rtl="0">
              <a:spcBef>
                <a:spcPts val="0"/>
              </a:spcBef>
              <a:spcAft>
                <a:spcPts val="0"/>
              </a:spcAft>
              <a:buNone/>
            </a:pPr>
            <a:r>
              <a:rPr kumimoji="1" lang="ja-JP" altLang="en-US" dirty="0"/>
              <a:t>受け取った</a:t>
            </a:r>
            <a:r>
              <a:rPr kumimoji="1" lang="en-US" altLang="ja-JP" dirty="0"/>
              <a:t>Rails</a:t>
            </a:r>
            <a:r>
              <a:rPr kumimoji="1" lang="ja-JP" altLang="en-US" dirty="0"/>
              <a:t>サーバはその内容に合わせた処理を行い、</a:t>
            </a:r>
            <a:r>
              <a:rPr kumimoji="1" lang="en-US" altLang="ja-JP" dirty="0"/>
              <a:t>DB</a:t>
            </a:r>
            <a:r>
              <a:rPr kumimoji="1" lang="ja-JP" altLang="en-US" dirty="0"/>
              <a:t>に保存をします。</a:t>
            </a:r>
            <a:endParaRPr kumimoji="1" lang="en-US" altLang="ja-JP" dirty="0"/>
          </a:p>
          <a:p>
            <a:pPr marL="0" lvl="0" indent="0" algn="l" rtl="0">
              <a:spcBef>
                <a:spcPts val="0"/>
              </a:spcBef>
              <a:spcAft>
                <a:spcPts val="0"/>
              </a:spcAft>
              <a:buNone/>
            </a:pPr>
            <a:r>
              <a:rPr kumimoji="1" lang="en-US" altLang="ja-JP" dirty="0"/>
              <a:t>DB</a:t>
            </a:r>
            <a:r>
              <a:rPr kumimoji="1" lang="ja-JP" altLang="en-US" dirty="0"/>
              <a:t>に保存した内容は自動で全てのクライアントに送信されます。</a:t>
            </a:r>
            <a:endParaRPr kumimoji="1" lang="en-US" altLang="ja-JP" dirty="0"/>
          </a:p>
          <a:p>
            <a:pPr marL="0" lvl="0" indent="0" algn="l" rtl="0">
              <a:spcBef>
                <a:spcPts val="0"/>
              </a:spcBef>
              <a:spcAft>
                <a:spcPts val="0"/>
              </a:spcAft>
              <a:buNone/>
            </a:pPr>
            <a:r>
              <a:rPr kumimoji="1" lang="ja-JP" altLang="en-US" dirty="0"/>
              <a:t>クライアントはその内容を元に画面に表示するなどの処理を行います。</a:t>
            </a:r>
            <a:endParaRPr kumimoji="1" lang="en-US" altLang="ja-JP" dirty="0"/>
          </a:p>
          <a:p>
            <a:pPr marL="0" lvl="0" indent="0" algn="l" rtl="0">
              <a:spcBef>
                <a:spcPts val="0"/>
              </a:spcBef>
              <a:spcAft>
                <a:spcPts val="0"/>
              </a:spcAft>
              <a:buNone/>
            </a:pPr>
            <a:endParaRPr kumimoji="1" lang="en-US" altLang="ja-JP" dirty="0"/>
          </a:p>
          <a:p>
            <a:pPr marL="0" lvl="0" indent="0" algn="l" rtl="0">
              <a:spcBef>
                <a:spcPts val="0"/>
              </a:spcBef>
              <a:spcAft>
                <a:spcPts val="0"/>
              </a:spcAft>
              <a:buNone/>
            </a:pPr>
            <a:r>
              <a:rPr kumimoji="1" lang="en-US" altLang="ja-JP" dirty="0" err="1"/>
              <a:t>Ideash</a:t>
            </a:r>
            <a:r>
              <a:rPr kumimoji="1" lang="ja-JP" altLang="en-US" dirty="0"/>
              <a:t>では</a:t>
            </a:r>
            <a:r>
              <a:rPr kumimoji="1" lang="en-US" altLang="ja-JP" dirty="0"/>
              <a:t>JSON</a:t>
            </a:r>
            <a:r>
              <a:rPr kumimoji="1" lang="ja-JP" altLang="en-US" dirty="0"/>
              <a:t>データでやり取りを行い、最終的に</a:t>
            </a:r>
            <a:r>
              <a:rPr kumimoji="1" lang="en-US" altLang="ja-JP" dirty="0"/>
              <a:t>jQuery</a:t>
            </a:r>
            <a:r>
              <a:rPr kumimoji="1" lang="ja-JP" altLang="en-US" dirty="0"/>
              <a:t>を使って画面表示を行っています。</a:t>
            </a:r>
            <a:endParaRPr kumimoji="1" lang="en-US" altLang="ja-JP" dirty="0"/>
          </a:p>
          <a:p>
            <a:pPr marL="0" lvl="0" indent="0" algn="l" rtl="0">
              <a:spcBef>
                <a:spcPts val="0"/>
              </a:spcBef>
              <a:spcAft>
                <a:spcPts val="0"/>
              </a:spcAft>
              <a:buNone/>
            </a:pPr>
            <a:r>
              <a:rPr kumimoji="1" lang="ja-JP" altLang="en-US" dirty="0"/>
              <a:t>シンプルなチャット機能などであればかなり素早く実装が可能になっていますが、</a:t>
            </a:r>
            <a:endParaRPr kumimoji="1" lang="en-US" altLang="ja-JP" dirty="0"/>
          </a:p>
          <a:p>
            <a:pPr marL="0" lvl="0" indent="0" algn="l" rtl="0">
              <a:spcBef>
                <a:spcPts val="0"/>
              </a:spcBef>
              <a:spcAft>
                <a:spcPts val="0"/>
              </a:spcAft>
              <a:buNone/>
            </a:pPr>
            <a:r>
              <a:rPr kumimoji="1" lang="ja-JP" altLang="en-US" dirty="0"/>
              <a:t>比較的新しい機能のため参考書どころかネット上に情報やサンプルが少なく使いこなすのに苦労しました。</a:t>
            </a:r>
            <a:endParaRPr kumimoji="1" lang="en-US" altLang="ja-JP" dirty="0"/>
          </a:p>
        </p:txBody>
      </p:sp>
    </p:spTree>
    <p:extLst>
      <p:ext uri="{BB962C8B-B14F-4D97-AF65-F5344CB8AC3E}">
        <p14:creationId xmlns:p14="http://schemas.microsoft.com/office/powerpoint/2010/main" val="34315556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dirty="0">
                <a:solidFill>
                  <a:schemeClr val="bg1"/>
                </a:solidFill>
              </a:rPr>
              <a:t>開発においてのアピールポイント</a:t>
            </a:r>
            <a:endParaRPr lang="en-US" altLang="ja-JP" sz="1200" dirty="0">
              <a:solidFill>
                <a:schemeClr val="bg1"/>
              </a:solidFill>
            </a:endParaRP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12</a:t>
            </a:fld>
            <a:endParaRPr kumimoji="1" lang="ja-JP" altLang="en-US"/>
          </a:p>
        </p:txBody>
      </p:sp>
    </p:spTree>
    <p:extLst>
      <p:ext uri="{BB962C8B-B14F-4D97-AF65-F5344CB8AC3E}">
        <p14:creationId xmlns:p14="http://schemas.microsoft.com/office/powerpoint/2010/main" val="17498757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lang="ja-JP" altLang="en-US" dirty="0"/>
              <a:t>次は機能についての紹介です。</a:t>
            </a:r>
            <a:endParaRPr lang="en-US" altLang="ja-JP" dirty="0"/>
          </a:p>
          <a:p>
            <a:pPr marL="0" lvl="0" indent="0" algn="l" rtl="0">
              <a:spcBef>
                <a:spcPts val="0"/>
              </a:spcBef>
              <a:spcAft>
                <a:spcPts val="0"/>
              </a:spcAft>
              <a:buNone/>
            </a:pPr>
            <a:r>
              <a:rPr lang="ja-JP" altLang="en-US" dirty="0"/>
              <a:t>前期の時点ではユーザ管理機能、メモ機能、ブレインストーミング機能の</a:t>
            </a:r>
            <a:r>
              <a:rPr lang="en-US" altLang="ja-JP" dirty="0"/>
              <a:t>β</a:t>
            </a:r>
            <a:r>
              <a:rPr lang="ja-JP" altLang="en-US" dirty="0"/>
              <a:t>版が完成していました。</a:t>
            </a:r>
            <a:endParaRPr lang="en-US" altLang="ja-JP" dirty="0"/>
          </a:p>
          <a:p>
            <a:pPr marL="0" lvl="0" indent="0" algn="l" rtl="0">
              <a:spcBef>
                <a:spcPts val="0"/>
              </a:spcBef>
              <a:spcAft>
                <a:spcPts val="0"/>
              </a:spcAft>
              <a:buNone/>
            </a:pPr>
            <a:r>
              <a:rPr lang="ja-JP" altLang="en-US" dirty="0"/>
              <a:t>後期ではブレインストーミングの正規版、マンダラート機能、単語ガチャ・スロット、履歴機能が実装されました。</a:t>
            </a:r>
            <a:endParaRPr lang="en-US" altLang="ja-JP" dirty="0"/>
          </a:p>
          <a:p>
            <a:pPr marL="0" lvl="0" indent="0" algn="l" rtl="0">
              <a:spcBef>
                <a:spcPts val="0"/>
              </a:spcBef>
              <a:spcAft>
                <a:spcPts val="0"/>
              </a:spcAft>
              <a:buNone/>
            </a:pPr>
            <a:r>
              <a:rPr lang="ja-JP" altLang="en-US" dirty="0"/>
              <a:t>他にも</a:t>
            </a:r>
            <a:r>
              <a:rPr lang="en-US" altLang="ja-JP" dirty="0"/>
              <a:t>UI</a:t>
            </a:r>
            <a:r>
              <a:rPr lang="ja-JP" altLang="en-US" dirty="0"/>
              <a:t>の大規模な改善やアイデア出し中のチャット機能など、細かい点が多数改善されています</a:t>
            </a: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13</a:t>
            </a:fld>
            <a:endParaRPr kumimoji="1" lang="ja-JP" altLang="en-US"/>
          </a:p>
        </p:txBody>
      </p:sp>
    </p:spTree>
    <p:extLst>
      <p:ext uri="{BB962C8B-B14F-4D97-AF65-F5344CB8AC3E}">
        <p14:creationId xmlns:p14="http://schemas.microsoft.com/office/powerpoint/2010/main" val="15453649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次はデモ動画です。</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実際にご覧ください</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ブレインストーミング</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14</a:t>
            </a:fld>
            <a:endParaRPr kumimoji="1" lang="ja-JP" altLang="en-US"/>
          </a:p>
        </p:txBody>
      </p:sp>
    </p:spTree>
    <p:extLst>
      <p:ext uri="{BB962C8B-B14F-4D97-AF65-F5344CB8AC3E}">
        <p14:creationId xmlns:p14="http://schemas.microsoft.com/office/powerpoint/2010/main" val="11467367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lang="ja-JP" altLang="en-US" b="0" i="0" dirty="0">
                <a:solidFill>
                  <a:srgbClr val="B9BBBE"/>
                </a:solidFill>
                <a:effectLst/>
                <a:latin typeface="Consolas" panose="020B0609020204030204" pitchFamily="49" charset="0"/>
              </a:rPr>
              <a:t>現状分析</a:t>
            </a:r>
            <a:endParaRPr lang="en-US" altLang="ja-JP" b="0" i="0" dirty="0">
              <a:solidFill>
                <a:srgbClr val="B9BBBE"/>
              </a:solidFill>
              <a:effectLst/>
              <a:latin typeface="Consolas" panose="020B0609020204030204" pitchFamily="49" charset="0"/>
            </a:endParaRPr>
          </a:p>
          <a:p>
            <a:pPr marL="0" lvl="0" indent="0" algn="l" rtl="0">
              <a:spcBef>
                <a:spcPts val="0"/>
              </a:spcBef>
              <a:spcAft>
                <a:spcPts val="0"/>
              </a:spcAft>
              <a:buNone/>
            </a:pPr>
            <a:r>
              <a:rPr lang="ja-JP" altLang="en-US" b="0" i="0" dirty="0">
                <a:solidFill>
                  <a:srgbClr val="B9BBBE"/>
                </a:solidFill>
                <a:effectLst/>
                <a:latin typeface="Consolas" panose="020B0609020204030204" pitchFamily="49" charset="0"/>
              </a:rPr>
              <a:t>・現状ユーザはほとんど学校関係者（</a:t>
            </a:r>
            <a:r>
              <a:rPr lang="en-US" altLang="ja-JP" b="0" i="0" dirty="0">
                <a:solidFill>
                  <a:srgbClr val="B9BBBE"/>
                </a:solidFill>
                <a:effectLst/>
                <a:latin typeface="Consolas" panose="020B0609020204030204" pitchFamily="49" charset="0"/>
              </a:rPr>
              <a:t>+</a:t>
            </a:r>
            <a:r>
              <a:rPr lang="ja-JP" altLang="en-US" b="0" i="0" dirty="0">
                <a:solidFill>
                  <a:srgbClr val="B9BBBE"/>
                </a:solidFill>
                <a:effectLst/>
                <a:latin typeface="Consolas" panose="020B0609020204030204" pitchFamily="49" charset="0"/>
              </a:rPr>
              <a:t>直接紹介した人）の</a:t>
            </a:r>
            <a:r>
              <a:rPr lang="en-US" altLang="ja-JP" b="0" i="0" dirty="0">
                <a:solidFill>
                  <a:srgbClr val="B9BBBE"/>
                </a:solidFill>
                <a:effectLst/>
                <a:latin typeface="Consolas" panose="020B0609020204030204" pitchFamily="49" charset="0"/>
              </a:rPr>
              <a:t>29</a:t>
            </a:r>
            <a:r>
              <a:rPr lang="ja-JP" altLang="en-US" b="0" i="0" dirty="0">
                <a:solidFill>
                  <a:srgbClr val="B9BBBE"/>
                </a:solidFill>
                <a:effectLst/>
                <a:latin typeface="Consolas" panose="020B0609020204030204" pitchFamily="49" charset="0"/>
              </a:rPr>
              <a:t>アカウント</a:t>
            </a:r>
            <a:endParaRPr lang="en-US" altLang="ja-JP" b="0" i="0" dirty="0">
              <a:solidFill>
                <a:srgbClr val="B9BBBE"/>
              </a:solidFill>
              <a:effectLst/>
              <a:latin typeface="Consolas" panose="020B0609020204030204" pitchFamily="49" charset="0"/>
            </a:endParaRPr>
          </a:p>
          <a:p>
            <a:pPr marL="0" lvl="0" indent="0" algn="l" rtl="0">
              <a:spcBef>
                <a:spcPts val="0"/>
              </a:spcBef>
              <a:spcAft>
                <a:spcPts val="0"/>
              </a:spcAft>
              <a:buNone/>
            </a:pPr>
            <a:r>
              <a:rPr lang="ja-JP" altLang="en-US" b="0" i="0" dirty="0">
                <a:solidFill>
                  <a:srgbClr val="B9BBBE"/>
                </a:solidFill>
                <a:effectLst/>
                <a:latin typeface="Consolas" panose="020B0609020204030204" pitchFamily="49" charset="0"/>
              </a:rPr>
              <a:t> ・</a:t>
            </a:r>
            <a:r>
              <a:rPr lang="en-US" altLang="ja-JP" b="0" i="0" dirty="0">
                <a:solidFill>
                  <a:srgbClr val="B9BBBE"/>
                </a:solidFill>
                <a:effectLst/>
                <a:latin typeface="Consolas" panose="020B0609020204030204" pitchFamily="49" charset="0"/>
              </a:rPr>
              <a:t>Twitter</a:t>
            </a:r>
            <a:r>
              <a:rPr lang="ja-JP" altLang="en-US" b="0" i="0" dirty="0">
                <a:solidFill>
                  <a:srgbClr val="B9BBBE"/>
                </a:solidFill>
                <a:effectLst/>
                <a:latin typeface="Consolas" panose="020B0609020204030204" pitchFamily="49" charset="0"/>
              </a:rPr>
              <a:t>も運用したがそちらからの流入はほぼ無し（新しいアカウントなので影響力が小さすぎる） </a:t>
            </a:r>
            <a:endParaRPr lang="en-US" altLang="ja-JP" b="0" i="0" dirty="0">
              <a:solidFill>
                <a:srgbClr val="B9BBBE"/>
              </a:solidFill>
              <a:effectLst/>
              <a:latin typeface="Consolas" panose="020B0609020204030204" pitchFamily="49" charset="0"/>
            </a:endParaRPr>
          </a:p>
          <a:p>
            <a:pPr marL="0" lvl="0" indent="0" algn="l" rtl="0">
              <a:spcBef>
                <a:spcPts val="0"/>
              </a:spcBef>
              <a:spcAft>
                <a:spcPts val="0"/>
              </a:spcAft>
              <a:buNone/>
            </a:pPr>
            <a:r>
              <a:rPr lang="ja-JP" altLang="en-US" b="0" i="0" dirty="0">
                <a:solidFill>
                  <a:srgbClr val="B9BBBE"/>
                </a:solidFill>
                <a:effectLst/>
                <a:latin typeface="Consolas" panose="020B0609020204030204" pitchFamily="49" charset="0"/>
              </a:rPr>
              <a:t>・使ってもらったユーザからは概ね好評 　</a:t>
            </a:r>
            <a:endParaRPr lang="en-US" altLang="ja-JP" b="0" i="0" dirty="0">
              <a:solidFill>
                <a:srgbClr val="B9BBBE"/>
              </a:solidFill>
              <a:effectLst/>
              <a:latin typeface="Consolas" panose="020B0609020204030204" pitchFamily="49" charset="0"/>
            </a:endParaRPr>
          </a:p>
          <a:p>
            <a:pPr marL="0" lvl="0" indent="0" algn="l" rtl="0">
              <a:spcBef>
                <a:spcPts val="0"/>
              </a:spcBef>
              <a:spcAft>
                <a:spcPts val="0"/>
              </a:spcAft>
              <a:buNone/>
            </a:pPr>
            <a:r>
              <a:rPr lang="ja-JP" altLang="en-US" b="0" i="0" dirty="0">
                <a:solidFill>
                  <a:srgbClr val="B9BBBE"/>
                </a:solidFill>
                <a:effectLst/>
                <a:latin typeface="Consolas" panose="020B0609020204030204" pitchFamily="49" charset="0"/>
              </a:rPr>
              <a:t>・ただ自分たち</a:t>
            </a:r>
            <a:r>
              <a:rPr lang="en-US" altLang="ja-JP" b="0" i="0" dirty="0">
                <a:solidFill>
                  <a:srgbClr val="B9BBBE"/>
                </a:solidFill>
                <a:effectLst/>
                <a:latin typeface="Consolas" panose="020B0609020204030204" pitchFamily="49" charset="0"/>
              </a:rPr>
              <a:t>(</a:t>
            </a:r>
            <a:r>
              <a:rPr lang="ja-JP" altLang="en-US" b="0" i="0" dirty="0">
                <a:solidFill>
                  <a:srgbClr val="B9BBBE"/>
                </a:solidFill>
                <a:effectLst/>
                <a:latin typeface="Consolas" panose="020B0609020204030204" pitchFamily="49" charset="0"/>
              </a:rPr>
              <a:t>学生</a:t>
            </a:r>
            <a:r>
              <a:rPr lang="en-US" altLang="ja-JP" b="0" i="0" dirty="0">
                <a:solidFill>
                  <a:srgbClr val="B9BBBE"/>
                </a:solidFill>
                <a:effectLst/>
                <a:latin typeface="Consolas" panose="020B0609020204030204" pitchFamily="49" charset="0"/>
              </a:rPr>
              <a:t>)</a:t>
            </a:r>
            <a:r>
              <a:rPr lang="ja-JP" altLang="en-US" b="0" i="0" dirty="0">
                <a:solidFill>
                  <a:srgbClr val="B9BBBE"/>
                </a:solidFill>
                <a:effectLst/>
                <a:latin typeface="Consolas" panose="020B0609020204030204" pitchFamily="49" charset="0"/>
              </a:rPr>
              <a:t>が作ったというバイアスが入っているため、一般的な</a:t>
            </a:r>
            <a:r>
              <a:rPr lang="en-US" altLang="ja-JP" b="0" i="0" dirty="0">
                <a:solidFill>
                  <a:srgbClr val="B9BBBE"/>
                </a:solidFill>
                <a:effectLst/>
                <a:latin typeface="Consolas" panose="020B0609020204030204" pitchFamily="49" charset="0"/>
              </a:rPr>
              <a:t>Web</a:t>
            </a:r>
            <a:r>
              <a:rPr lang="ja-JP" altLang="en-US" b="0" i="0" dirty="0">
                <a:solidFill>
                  <a:srgbClr val="B9BBBE"/>
                </a:solidFill>
                <a:effectLst/>
                <a:latin typeface="Consolas" panose="020B0609020204030204" pitchFamily="49" charset="0"/>
              </a:rPr>
              <a:t>アプリよりかなり甘い評価になっていると思われる </a:t>
            </a:r>
            <a:endParaRPr lang="en-US" altLang="ja-JP" b="0" i="0" dirty="0">
              <a:solidFill>
                <a:srgbClr val="B9BBBE"/>
              </a:solidFill>
              <a:effectLst/>
              <a:latin typeface="Consolas" panose="020B0609020204030204" pitchFamily="49" charset="0"/>
            </a:endParaRPr>
          </a:p>
          <a:p>
            <a:pPr marL="0" lvl="0" indent="0" algn="l" rtl="0">
              <a:spcBef>
                <a:spcPts val="0"/>
              </a:spcBef>
              <a:spcAft>
                <a:spcPts val="0"/>
              </a:spcAft>
              <a:buNone/>
            </a:pPr>
            <a:r>
              <a:rPr lang="ja-JP" altLang="en-US" b="0" i="0" dirty="0">
                <a:solidFill>
                  <a:srgbClr val="B9BBBE"/>
                </a:solidFill>
                <a:effectLst/>
                <a:latin typeface="Consolas" panose="020B0609020204030204" pitchFamily="49" charset="0"/>
              </a:rPr>
              <a:t>・サインインの画面とサインイン必須の画面の</a:t>
            </a:r>
            <a:r>
              <a:rPr lang="en-US" altLang="ja-JP" b="0" i="0" dirty="0">
                <a:solidFill>
                  <a:srgbClr val="B9BBBE"/>
                </a:solidFill>
                <a:effectLst/>
                <a:latin typeface="Consolas" panose="020B0609020204030204" pitchFamily="49" charset="0"/>
              </a:rPr>
              <a:t>PV</a:t>
            </a:r>
            <a:r>
              <a:rPr lang="ja-JP" altLang="en-US" b="0" i="0" dirty="0">
                <a:solidFill>
                  <a:srgbClr val="B9BBBE"/>
                </a:solidFill>
                <a:effectLst/>
                <a:latin typeface="Consolas" panose="020B0609020204030204" pitchFamily="49" charset="0"/>
              </a:rPr>
              <a:t>数を比較した所、アカウント作成前でユーザが逃げているというよりは、そもそもアクセスしてもらえていないように見える </a:t>
            </a:r>
            <a:endParaRPr lang="en-US" altLang="ja-JP" b="0" i="0" dirty="0">
              <a:solidFill>
                <a:srgbClr val="B9BBBE"/>
              </a:solidFill>
              <a:effectLst/>
              <a:latin typeface="Consolas" panose="020B0609020204030204" pitchFamily="49" charset="0"/>
            </a:endParaRPr>
          </a:p>
          <a:p>
            <a:pPr marL="0" lvl="0" indent="0" algn="l" rtl="0">
              <a:spcBef>
                <a:spcPts val="0"/>
              </a:spcBef>
              <a:spcAft>
                <a:spcPts val="0"/>
              </a:spcAft>
              <a:buNone/>
            </a:pPr>
            <a:r>
              <a:rPr lang="ja-JP" altLang="en-US" b="0" i="0" dirty="0">
                <a:solidFill>
                  <a:srgbClr val="B9BBBE"/>
                </a:solidFill>
                <a:effectLst/>
                <a:latin typeface="Consolas" panose="020B0609020204030204" pitchFamily="49" charset="0"/>
              </a:rPr>
              <a:t>・</a:t>
            </a:r>
            <a:r>
              <a:rPr lang="en-US" altLang="ja-JP" b="0" i="0" dirty="0">
                <a:solidFill>
                  <a:srgbClr val="B9BBBE"/>
                </a:solidFill>
                <a:effectLst/>
                <a:latin typeface="Consolas" panose="020B0609020204030204" pitchFamily="49" charset="0"/>
              </a:rPr>
              <a:t>SEO</a:t>
            </a:r>
            <a:r>
              <a:rPr lang="ja-JP" altLang="en-US" b="0" i="0" dirty="0">
                <a:solidFill>
                  <a:srgbClr val="B9BBBE"/>
                </a:solidFill>
                <a:effectLst/>
                <a:latin typeface="Consolas" panose="020B0609020204030204" pitchFamily="49" charset="0"/>
              </a:rPr>
              <a:t>対策は行ったが競合が強すぎて順位が高くない </a:t>
            </a:r>
            <a:endParaRPr lang="en-US" altLang="ja-JP" b="0" i="0" dirty="0">
              <a:solidFill>
                <a:srgbClr val="B9BBBE"/>
              </a:solidFill>
              <a:effectLst/>
              <a:latin typeface="Consolas" panose="020B0609020204030204" pitchFamily="49" charset="0"/>
            </a:endParaRPr>
          </a:p>
          <a:p>
            <a:pPr marL="0" lvl="0" indent="0" algn="l" rtl="0">
              <a:spcBef>
                <a:spcPts val="0"/>
              </a:spcBef>
              <a:spcAft>
                <a:spcPts val="0"/>
              </a:spcAft>
              <a:buNone/>
            </a:pPr>
            <a:r>
              <a:rPr lang="ja-JP" altLang="en-US" b="0" i="0" dirty="0">
                <a:solidFill>
                  <a:srgbClr val="B9BBBE"/>
                </a:solidFill>
                <a:effectLst/>
                <a:latin typeface="Consolas" panose="020B0609020204030204" pitchFamily="49" charset="0"/>
              </a:rPr>
              <a:t>・”アイデア発想ツール”で</a:t>
            </a:r>
            <a:r>
              <a:rPr lang="en-US" altLang="ja-JP" b="0" i="0" dirty="0">
                <a:solidFill>
                  <a:srgbClr val="B9BBBE"/>
                </a:solidFill>
                <a:effectLst/>
                <a:latin typeface="Consolas" panose="020B0609020204030204" pitchFamily="49" charset="0"/>
              </a:rPr>
              <a:t>Twitter</a:t>
            </a:r>
            <a:r>
              <a:rPr lang="ja-JP" altLang="en-US" b="0" i="0" dirty="0">
                <a:solidFill>
                  <a:srgbClr val="B9BBBE"/>
                </a:solidFill>
                <a:effectLst/>
                <a:latin typeface="Consolas" panose="020B0609020204030204" pitchFamily="49" charset="0"/>
              </a:rPr>
              <a:t>アカウントが</a:t>
            </a:r>
            <a:r>
              <a:rPr lang="en-US" altLang="ja-JP" b="0" i="0" dirty="0">
                <a:solidFill>
                  <a:srgbClr val="B9BBBE"/>
                </a:solidFill>
                <a:effectLst/>
                <a:latin typeface="Consolas" panose="020B0609020204030204" pitchFamily="49" charset="0"/>
              </a:rPr>
              <a:t>30</a:t>
            </a:r>
            <a:r>
              <a:rPr lang="ja-JP" altLang="en-US" b="0" i="0" dirty="0">
                <a:solidFill>
                  <a:srgbClr val="B9BBBE"/>
                </a:solidFill>
                <a:effectLst/>
                <a:latin typeface="Consolas" panose="020B0609020204030204" pitchFamily="49" charset="0"/>
              </a:rPr>
              <a:t>位に引っかかる程度 　</a:t>
            </a:r>
            <a:endParaRPr lang="en-US" altLang="ja-JP" b="0" i="0" dirty="0">
              <a:solidFill>
                <a:srgbClr val="B9BBBE"/>
              </a:solidFill>
              <a:effectLst/>
              <a:latin typeface="Consolas" panose="020B0609020204030204" pitchFamily="49" charset="0"/>
            </a:endParaRPr>
          </a:p>
          <a:p>
            <a:pPr marL="0" lvl="0" indent="0" algn="l" rtl="0">
              <a:spcBef>
                <a:spcPts val="0"/>
              </a:spcBef>
              <a:spcAft>
                <a:spcPts val="0"/>
              </a:spcAft>
              <a:buNone/>
            </a:pPr>
            <a:r>
              <a:rPr lang="ja-JP" altLang="en-US" b="0" i="0" dirty="0">
                <a:solidFill>
                  <a:srgbClr val="B9BBBE"/>
                </a:solidFill>
                <a:effectLst/>
                <a:latin typeface="Consolas" panose="020B0609020204030204" pitchFamily="49" charset="0"/>
              </a:rPr>
              <a:t>・</a:t>
            </a:r>
            <a:r>
              <a:rPr lang="en-US" altLang="ja-JP" b="0" i="0" dirty="0">
                <a:solidFill>
                  <a:srgbClr val="B9BBBE"/>
                </a:solidFill>
                <a:effectLst/>
                <a:latin typeface="Consolas" panose="020B0609020204030204" pitchFamily="49" charset="0"/>
              </a:rPr>
              <a:t>Twitter</a:t>
            </a:r>
            <a:r>
              <a:rPr lang="ja-JP" altLang="en-US" b="0" i="0" dirty="0">
                <a:solidFill>
                  <a:srgbClr val="B9BBBE"/>
                </a:solidFill>
                <a:effectLst/>
                <a:latin typeface="Consolas" panose="020B0609020204030204" pitchFamily="49" charset="0"/>
              </a:rPr>
              <a:t>アカウント検索では”アイデア”で</a:t>
            </a:r>
            <a:r>
              <a:rPr lang="en-US" altLang="ja-JP" b="0" i="0" dirty="0">
                <a:solidFill>
                  <a:srgbClr val="B9BBBE"/>
                </a:solidFill>
                <a:effectLst/>
                <a:latin typeface="Consolas" panose="020B0609020204030204" pitchFamily="49" charset="0"/>
              </a:rPr>
              <a:t>20</a:t>
            </a:r>
            <a:r>
              <a:rPr lang="ja-JP" altLang="en-US" b="0" i="0" dirty="0">
                <a:solidFill>
                  <a:srgbClr val="B9BBBE"/>
                </a:solidFill>
                <a:effectLst/>
                <a:latin typeface="Consolas" panose="020B0609020204030204" pitchFamily="49" charset="0"/>
              </a:rPr>
              <a:t>位、”アイデア発想”で</a:t>
            </a:r>
            <a:r>
              <a:rPr lang="en-US" altLang="ja-JP" b="0" i="0" dirty="0">
                <a:solidFill>
                  <a:srgbClr val="B9BBBE"/>
                </a:solidFill>
                <a:effectLst/>
                <a:latin typeface="Consolas" panose="020B0609020204030204" pitchFamily="49" charset="0"/>
              </a:rPr>
              <a:t>1</a:t>
            </a:r>
            <a:r>
              <a:rPr lang="ja-JP" altLang="en-US" b="0" i="0" dirty="0">
                <a:solidFill>
                  <a:srgbClr val="B9BBBE"/>
                </a:solidFill>
                <a:effectLst/>
                <a:latin typeface="Consolas" panose="020B0609020204030204" pitchFamily="49" charset="0"/>
              </a:rPr>
              <a:t>位、”発想”で</a:t>
            </a:r>
            <a:r>
              <a:rPr lang="en-US" altLang="ja-JP" b="0" i="0" dirty="0">
                <a:solidFill>
                  <a:srgbClr val="B9BBBE"/>
                </a:solidFill>
                <a:effectLst/>
                <a:latin typeface="Consolas" panose="020B0609020204030204" pitchFamily="49" charset="0"/>
              </a:rPr>
              <a:t>2</a:t>
            </a:r>
            <a:r>
              <a:rPr lang="ja-JP" altLang="en-US" b="0" i="0" dirty="0">
                <a:solidFill>
                  <a:srgbClr val="B9BBBE"/>
                </a:solidFill>
                <a:effectLst/>
                <a:latin typeface="Consolas" panose="020B0609020204030204" pitchFamily="49" charset="0"/>
              </a:rPr>
              <a:t>位と思ったより高い結果に</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en-US" altLang="ja-JP" sz="1200" b="0" i="0" kern="1200" dirty="0">
                <a:solidFill>
                  <a:schemeClr val="tx1"/>
                </a:solidFill>
                <a:effectLst/>
                <a:latin typeface="+mn-lt"/>
                <a:ea typeface="+mn-ea"/>
                <a:cs typeface="+mn-cs"/>
              </a:rPr>
              <a:t>〜</a:t>
            </a:r>
            <a:r>
              <a:rPr kumimoji="1" lang="ja-JP" altLang="en-US" sz="1200" b="0" i="0" kern="1200" dirty="0">
                <a:solidFill>
                  <a:schemeClr val="tx1"/>
                </a:solidFill>
                <a:effectLst/>
                <a:latin typeface="+mn-lt"/>
                <a:ea typeface="+mn-ea"/>
                <a:cs typeface="+mn-cs"/>
              </a:rPr>
              <a:t>各戦略に対して以下の説明を加える</a:t>
            </a:r>
            <a:r>
              <a:rPr kumimoji="1" lang="en-US" altLang="ja-JP" sz="1200" b="0" i="0" kern="1200" dirty="0">
                <a:solidFill>
                  <a:schemeClr val="tx1"/>
                </a:solidFill>
                <a:effectLst/>
                <a:latin typeface="+mn-lt"/>
                <a:ea typeface="+mn-ea"/>
                <a:cs typeface="+mn-cs"/>
              </a:rPr>
              <a:t>〜</a:t>
            </a: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ユーザ数を増やすなら </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en-US" altLang="ja-JP" sz="1200" b="0" i="0" kern="1200" dirty="0">
                <a:solidFill>
                  <a:schemeClr val="tx1"/>
                </a:solidFill>
                <a:effectLst/>
                <a:latin typeface="+mn-lt"/>
                <a:ea typeface="+mn-ea"/>
                <a:cs typeface="+mn-cs"/>
              </a:rPr>
              <a:t>(1).</a:t>
            </a:r>
            <a:r>
              <a:rPr kumimoji="1" lang="en" altLang="ja-JP" sz="1200" b="0" i="0" kern="1200" dirty="0">
                <a:solidFill>
                  <a:schemeClr val="tx1"/>
                </a:solidFill>
                <a:effectLst/>
                <a:latin typeface="+mn-lt"/>
                <a:ea typeface="+mn-ea"/>
                <a:cs typeface="+mn-cs"/>
              </a:rPr>
              <a:t>Twitter</a:t>
            </a:r>
            <a:r>
              <a:rPr kumimoji="1" lang="ja-JP" altLang="en-US" sz="1200" b="0" i="0" kern="1200" dirty="0">
                <a:solidFill>
                  <a:schemeClr val="tx1"/>
                </a:solidFill>
                <a:effectLst/>
                <a:latin typeface="+mn-lt"/>
                <a:ea typeface="+mn-ea"/>
                <a:cs typeface="+mn-cs"/>
              </a:rPr>
              <a:t>等を活用した口コミでの広がりに期待</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en-US" altLang="ja-JP" sz="1200" b="0" i="0" kern="1200" dirty="0">
                <a:solidFill>
                  <a:schemeClr val="tx1"/>
                </a:solidFill>
                <a:effectLst/>
                <a:latin typeface="+mn-lt"/>
                <a:ea typeface="+mn-ea"/>
                <a:cs typeface="+mn-cs"/>
              </a:rPr>
              <a:t>(2).</a:t>
            </a:r>
            <a:r>
              <a:rPr kumimoji="1" lang="en" altLang="ja-JP" sz="1200" b="0" i="0" kern="1200" dirty="0">
                <a:solidFill>
                  <a:schemeClr val="tx1"/>
                </a:solidFill>
                <a:effectLst/>
                <a:latin typeface="+mn-lt"/>
                <a:ea typeface="+mn-ea"/>
                <a:cs typeface="+mn-cs"/>
              </a:rPr>
              <a:t>SEO</a:t>
            </a:r>
            <a:r>
              <a:rPr kumimoji="1" lang="ja-JP" altLang="en-US" sz="1200" b="0" i="0" kern="1200" dirty="0">
                <a:solidFill>
                  <a:schemeClr val="tx1"/>
                </a:solidFill>
                <a:effectLst/>
                <a:latin typeface="+mn-lt"/>
                <a:ea typeface="+mn-ea"/>
                <a:cs typeface="+mn-cs"/>
              </a:rPr>
              <a:t>対策等により”アイデア”等の一般的な単語でも検索上位に来るように対策を行う</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en-US" altLang="ja-JP" sz="1200" b="0" i="0" kern="1200" dirty="0">
                <a:solidFill>
                  <a:schemeClr val="tx1"/>
                </a:solidFill>
                <a:effectLst/>
                <a:latin typeface="+mn-lt"/>
                <a:ea typeface="+mn-ea"/>
                <a:cs typeface="+mn-cs"/>
              </a:rPr>
              <a:t>(3).</a:t>
            </a:r>
            <a:r>
              <a:rPr kumimoji="1" lang="ja-JP" altLang="en-US" sz="1200" b="0" i="0" kern="1200" dirty="0">
                <a:solidFill>
                  <a:schemeClr val="tx1"/>
                </a:solidFill>
                <a:effectLst/>
                <a:latin typeface="+mn-lt"/>
                <a:ea typeface="+mn-ea"/>
                <a:cs typeface="+mn-cs"/>
              </a:rPr>
              <a:t>直接本アプリを紹介し、アカウント登録をしてもらう </a:t>
            </a:r>
            <a:r>
              <a:rPr kumimoji="1" lang="en-US" altLang="ja-JP" sz="1200" b="0" i="0" kern="1200" dirty="0">
                <a:solidFill>
                  <a:schemeClr val="tx1"/>
                </a:solidFill>
                <a:effectLst/>
                <a:latin typeface="+mn-lt"/>
                <a:ea typeface="+mn-ea"/>
                <a:cs typeface="+mn-cs"/>
              </a:rPr>
              <a:t>(1)</a:t>
            </a:r>
            <a:r>
              <a:rPr kumimoji="1" lang="ja-JP" altLang="en-US" sz="1200" b="0" i="0" kern="1200" dirty="0">
                <a:solidFill>
                  <a:schemeClr val="tx1"/>
                </a:solidFill>
                <a:effectLst/>
                <a:latin typeface="+mn-lt"/>
                <a:ea typeface="+mn-ea"/>
                <a:cs typeface="+mn-cs"/>
              </a:rPr>
              <a:t>の場合、</a:t>
            </a:r>
            <a:r>
              <a:rPr kumimoji="1" lang="en" altLang="ja-JP" sz="1200" b="0" i="0" kern="1200" dirty="0">
                <a:solidFill>
                  <a:schemeClr val="tx1"/>
                </a:solidFill>
                <a:effectLst/>
                <a:latin typeface="+mn-lt"/>
                <a:ea typeface="+mn-ea"/>
                <a:cs typeface="+mn-cs"/>
              </a:rPr>
              <a:t>Twitter</a:t>
            </a:r>
            <a:r>
              <a:rPr kumimoji="1" lang="ja-JP" altLang="en-US" sz="1200" b="0" i="0" kern="1200" dirty="0">
                <a:solidFill>
                  <a:schemeClr val="tx1"/>
                </a:solidFill>
                <a:effectLst/>
                <a:latin typeface="+mn-lt"/>
                <a:ea typeface="+mn-ea"/>
                <a:cs typeface="+mn-cs"/>
              </a:rPr>
              <a:t>等での”バズる”は簡単に使える、すぐに楽しめる等の条件が必要だと思われる。本アプリはアカウント登録が必須であることや、”アイデア発想”というかなり場面が限られた状況で使うアプリのため、いわゆる”バズる”は見込めない。口コミに関しても好意的な意見があっても直ぐに使うこと滅多に無いだろうことから新規ユーザ獲得とはならず、かなり低速な広がり方を見せると思われる。 </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en-US" altLang="ja-JP" sz="1200" b="0" i="0" kern="1200" dirty="0">
                <a:solidFill>
                  <a:schemeClr val="tx1"/>
                </a:solidFill>
                <a:effectLst/>
                <a:latin typeface="+mn-lt"/>
                <a:ea typeface="+mn-ea"/>
                <a:cs typeface="+mn-cs"/>
              </a:rPr>
              <a:t>(2)</a:t>
            </a:r>
            <a:r>
              <a:rPr kumimoji="1" lang="ja-JP" altLang="en-US" sz="1200" b="0" i="0" kern="1200" dirty="0">
                <a:solidFill>
                  <a:schemeClr val="tx1"/>
                </a:solidFill>
                <a:effectLst/>
                <a:latin typeface="+mn-lt"/>
                <a:ea typeface="+mn-ea"/>
                <a:cs typeface="+mn-cs"/>
              </a:rPr>
              <a:t>の場合、卒業制作やチーム開発、自由研究などのアイデアで詰まった学生が新規ユーザとして獲得できる可能性が高い。ただ、アイデア出しの段階はかなり初期（</a:t>
            </a:r>
            <a:r>
              <a:rPr kumimoji="1" lang="en-US" altLang="ja-JP" sz="1200" b="0" i="0" kern="1200" dirty="0">
                <a:solidFill>
                  <a:schemeClr val="tx1"/>
                </a:solidFill>
                <a:effectLst/>
                <a:latin typeface="+mn-lt"/>
                <a:ea typeface="+mn-ea"/>
                <a:cs typeface="+mn-cs"/>
              </a:rPr>
              <a:t>4~5</a:t>
            </a:r>
            <a:r>
              <a:rPr kumimoji="1" lang="ja-JP" altLang="en-US" sz="1200" b="0" i="0" kern="1200" dirty="0">
                <a:solidFill>
                  <a:schemeClr val="tx1"/>
                </a:solidFill>
                <a:effectLst/>
                <a:latin typeface="+mn-lt"/>
                <a:ea typeface="+mn-ea"/>
                <a:cs typeface="+mn-cs"/>
              </a:rPr>
              <a:t>月や</a:t>
            </a:r>
            <a:r>
              <a:rPr kumimoji="1" lang="en-US" altLang="ja-JP" sz="1200" b="0" i="0" kern="1200" dirty="0">
                <a:solidFill>
                  <a:schemeClr val="tx1"/>
                </a:solidFill>
                <a:effectLst/>
                <a:latin typeface="+mn-lt"/>
                <a:ea typeface="+mn-ea"/>
                <a:cs typeface="+mn-cs"/>
              </a:rPr>
              <a:t>9~10</a:t>
            </a:r>
            <a:r>
              <a:rPr kumimoji="1" lang="ja-JP" altLang="en-US" sz="1200" b="0" i="0" kern="1200" dirty="0">
                <a:solidFill>
                  <a:schemeClr val="tx1"/>
                </a:solidFill>
                <a:effectLst/>
                <a:latin typeface="+mn-lt"/>
                <a:ea typeface="+mn-ea"/>
                <a:cs typeface="+mn-cs"/>
              </a:rPr>
              <a:t>月などの区切り）で行われる事が多いと想定されるため、それ以外の時期ではあまりユーザ獲得を見込めないと思われる。 </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en-US" altLang="ja-JP" sz="1200" b="0" i="0" kern="1200" dirty="0">
                <a:solidFill>
                  <a:schemeClr val="tx1"/>
                </a:solidFill>
                <a:effectLst/>
                <a:latin typeface="+mn-lt"/>
                <a:ea typeface="+mn-ea"/>
                <a:cs typeface="+mn-cs"/>
              </a:rPr>
              <a:t>(3)</a:t>
            </a:r>
            <a:r>
              <a:rPr kumimoji="1" lang="ja-JP" altLang="en-US" sz="1200" b="0" i="0" kern="1200" dirty="0">
                <a:solidFill>
                  <a:schemeClr val="tx1"/>
                </a:solidFill>
                <a:effectLst/>
                <a:latin typeface="+mn-lt"/>
                <a:ea typeface="+mn-ea"/>
                <a:cs typeface="+mn-cs"/>
              </a:rPr>
              <a:t>は直接他の学生や友人等に紹介し、使ってもらう方法である。ユーザの獲得という視点では確実に成果が挙げられる上、口コミをしてもらうことが可能であるが、アイデア出しを行う人という本来のターゲットユーザから離れた人をユーザにすることになるため、継続的な利用は望めないと思われる。現状のユーザの獲得という視点ではコストに対しての効果が高い選択肢だと思われる。</a:t>
            </a:r>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15</a:t>
            </a:fld>
            <a:endParaRPr kumimoji="1" lang="ja-JP" altLang="en-US"/>
          </a:p>
        </p:txBody>
      </p:sp>
    </p:spTree>
    <p:extLst>
      <p:ext uri="{BB962C8B-B14F-4D97-AF65-F5344CB8AC3E}">
        <p14:creationId xmlns:p14="http://schemas.microsoft.com/office/powerpoint/2010/main" val="17342878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先程のユーザ分析を踏まえてこれから優先して行うべき機能を考えました。</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アカウント登録の簡略化、これは</a:t>
            </a:r>
            <a:r>
              <a:rPr kumimoji="1" lang="en-US" altLang="ja-JP" sz="1200" b="0" i="0" kern="1200" dirty="0">
                <a:solidFill>
                  <a:schemeClr val="tx1"/>
                </a:solidFill>
                <a:effectLst/>
                <a:latin typeface="+mn-lt"/>
                <a:ea typeface="+mn-ea"/>
                <a:cs typeface="+mn-cs"/>
              </a:rPr>
              <a:t>Google</a:t>
            </a:r>
            <a:r>
              <a:rPr kumimoji="1" lang="ja-JP" altLang="en-US" sz="1200" b="0" i="0" kern="1200" dirty="0">
                <a:solidFill>
                  <a:schemeClr val="tx1"/>
                </a:solidFill>
                <a:effectLst/>
                <a:latin typeface="+mn-lt"/>
                <a:ea typeface="+mn-ea"/>
                <a:cs typeface="+mn-cs"/>
              </a:rPr>
              <a:t>アカウントや</a:t>
            </a:r>
            <a:r>
              <a:rPr kumimoji="1" lang="en-US" altLang="ja-JP" sz="1200" b="0" i="0" kern="1200" dirty="0">
                <a:solidFill>
                  <a:schemeClr val="tx1"/>
                </a:solidFill>
                <a:effectLst/>
                <a:latin typeface="+mn-lt"/>
                <a:ea typeface="+mn-ea"/>
                <a:cs typeface="+mn-cs"/>
              </a:rPr>
              <a:t>Twitter</a:t>
            </a:r>
            <a:r>
              <a:rPr kumimoji="1" lang="ja-JP" altLang="en-US" sz="1200" b="0" i="0" kern="1200" dirty="0">
                <a:solidFill>
                  <a:schemeClr val="tx1"/>
                </a:solidFill>
                <a:effectLst/>
                <a:latin typeface="+mn-lt"/>
                <a:ea typeface="+mn-ea"/>
                <a:cs typeface="+mn-cs"/>
              </a:rPr>
              <a:t>アカウントなどで登録を行える機能です。</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ゲストモードの実装、これはアカウント登録をしていなくてもまずは機能を試せるものです。</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現状ではアカウントを持っていない人をアイデア出しに招待しようとしてもアカウントを作成してもらわなければならず、手間がかかってしまうためです。</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最後にモバイル向け</a:t>
            </a:r>
            <a:r>
              <a:rPr kumimoji="1" lang="en-US" altLang="ja-JP" sz="1200" b="0" i="0" kern="1200" dirty="0">
                <a:solidFill>
                  <a:schemeClr val="tx1"/>
                </a:solidFill>
                <a:effectLst/>
                <a:latin typeface="+mn-lt"/>
                <a:ea typeface="+mn-ea"/>
                <a:cs typeface="+mn-cs"/>
              </a:rPr>
              <a:t>UI</a:t>
            </a:r>
            <a:r>
              <a:rPr kumimoji="1" lang="ja-JP" altLang="en-US" sz="1200" b="0" i="0" kern="1200" dirty="0">
                <a:solidFill>
                  <a:schemeClr val="tx1"/>
                </a:solidFill>
                <a:effectLst/>
                <a:latin typeface="+mn-lt"/>
                <a:ea typeface="+mn-ea"/>
                <a:cs typeface="+mn-cs"/>
              </a:rPr>
              <a:t>の実装については、現状ではスマホでも一応使うことはできるのですが、</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スマートフォンでアクセスするとレイアウトが崩れる部分や使いにくい部分がありました。</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これらを解決することでより多くのユーザを獲得できるのではないかと考えます</a:t>
            </a:r>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16</a:t>
            </a:fld>
            <a:endParaRPr kumimoji="1" lang="ja-JP" altLang="en-US"/>
          </a:p>
        </p:txBody>
      </p:sp>
    </p:spTree>
    <p:extLst>
      <p:ext uri="{BB962C8B-B14F-4D97-AF65-F5344CB8AC3E}">
        <p14:creationId xmlns:p14="http://schemas.microsoft.com/office/powerpoint/2010/main" val="36040269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ノート プレースホルダー 1">
            <a:extLst>
              <a:ext uri="{FF2B5EF4-FFF2-40B4-BE49-F238E27FC236}">
                <a16:creationId xmlns:a16="http://schemas.microsoft.com/office/drawing/2014/main" id="{01D5B8DD-A540-934F-AAFB-28EB005A865A}"/>
              </a:ext>
            </a:extLst>
          </p:cNvPr>
          <p:cNvSpPr>
            <a:spLocks noGrp="1"/>
          </p:cNvSpPr>
          <p:nvPr>
            <p:ph type="body" idx="1"/>
          </p:nvPr>
        </p:nvSpPr>
        <p:spPr/>
        <p:txBody>
          <a:bodyPr/>
          <a:lstStyle/>
          <a:p>
            <a:pPr marL="0" lvl="0" indent="0" algn="l" rtl="0">
              <a:spcBef>
                <a:spcPts val="0"/>
              </a:spcBef>
              <a:spcAft>
                <a:spcPts val="0"/>
              </a:spcAft>
              <a:buNone/>
            </a:pPr>
            <a:r>
              <a:rPr lang="en-US" altLang="ja-JP" dirty="0"/>
              <a:t>1.</a:t>
            </a:r>
            <a:r>
              <a:rPr lang="ja-JP" altLang="en-US" dirty="0"/>
              <a:t>反省点です。</a:t>
            </a:r>
          </a:p>
          <a:p>
            <a:pPr marL="0" lvl="0" indent="0" algn="l" rtl="0">
              <a:spcBef>
                <a:spcPts val="0"/>
              </a:spcBef>
              <a:spcAft>
                <a:spcPts val="0"/>
              </a:spcAft>
              <a:buNone/>
            </a:pPr>
            <a:r>
              <a:rPr lang="ja-JP" altLang="en-US" dirty="0"/>
              <a:t>アジャイル開発については</a:t>
            </a:r>
          </a:p>
          <a:p>
            <a:pPr marL="0" lvl="0" indent="0" algn="l" rtl="0">
              <a:spcBef>
                <a:spcPts val="0"/>
              </a:spcBef>
              <a:spcAft>
                <a:spcPts val="0"/>
              </a:spcAft>
              <a:buSzPts val="1100"/>
              <a:buNone/>
            </a:pPr>
            <a:r>
              <a:rPr lang="ja-JP" altLang="en-US" dirty="0"/>
              <a:t>拡張を前提としていたため、データ構造などいつもより意識して設計、開発ができました。</a:t>
            </a:r>
          </a:p>
          <a:p>
            <a:pPr marL="0" lvl="0" indent="0" algn="l" rtl="0">
              <a:spcBef>
                <a:spcPts val="0"/>
              </a:spcBef>
              <a:spcAft>
                <a:spcPts val="0"/>
              </a:spcAft>
              <a:buSzPts val="1100"/>
              <a:buNone/>
            </a:pPr>
            <a:r>
              <a:rPr lang="en-US" altLang="ja-JP" dirty="0"/>
              <a:t>2.</a:t>
            </a:r>
            <a:r>
              <a:rPr lang="ja-JP" altLang="en-US" dirty="0"/>
              <a:t>また、完成形ではなく、来週に動くものを意識するため、動くものを作りやすくスケジュールのズレがいつもより小さく抑えることができました。</a:t>
            </a:r>
          </a:p>
          <a:p>
            <a:pPr marL="0" lvl="0" indent="0" algn="l" rtl="0">
              <a:spcBef>
                <a:spcPts val="0"/>
              </a:spcBef>
              <a:spcAft>
                <a:spcPts val="0"/>
              </a:spcAft>
              <a:buSzPts val="1100"/>
              <a:buNone/>
            </a:pPr>
            <a:endParaRPr lang="ja-JP" altLang="en-US" dirty="0"/>
          </a:p>
          <a:p>
            <a:pPr marL="0" lvl="0" indent="0" algn="l" rtl="0">
              <a:spcBef>
                <a:spcPts val="0"/>
              </a:spcBef>
              <a:spcAft>
                <a:spcPts val="0"/>
              </a:spcAft>
              <a:buSzPts val="1100"/>
              <a:buNone/>
            </a:pPr>
            <a:r>
              <a:rPr lang="en-US" altLang="ja-JP" dirty="0"/>
              <a:t>3.</a:t>
            </a:r>
            <a:r>
              <a:rPr lang="ja-JP" altLang="en-US" dirty="0"/>
              <a:t>全体としては</a:t>
            </a:r>
          </a:p>
          <a:p>
            <a:pPr marL="0" lvl="0" indent="0" algn="l" rtl="0">
              <a:spcBef>
                <a:spcPts val="0"/>
              </a:spcBef>
              <a:spcAft>
                <a:spcPts val="0"/>
              </a:spcAft>
              <a:buSzPts val="1100"/>
              <a:buNone/>
            </a:pPr>
            <a:r>
              <a:rPr lang="ja-JP" altLang="en-US" dirty="0"/>
              <a:t>突然のリモート開発など最初は不安もありましたが、その分チームメンバが協力し</a:t>
            </a:r>
          </a:p>
          <a:p>
            <a:pPr marL="0" lvl="0" indent="0" algn="l" rtl="0">
              <a:spcBef>
                <a:spcPts val="0"/>
              </a:spcBef>
              <a:spcAft>
                <a:spcPts val="0"/>
              </a:spcAft>
              <a:buSzPts val="1100"/>
              <a:buNone/>
            </a:pPr>
            <a:r>
              <a:rPr lang="en" altLang="ja-JP" dirty="0" err="1"/>
              <a:t>Github</a:t>
            </a:r>
            <a:r>
              <a:rPr lang="ja-JP" altLang="en-US" dirty="0"/>
              <a:t>を意欲的に学び効果的に使えたことや</a:t>
            </a:r>
          </a:p>
          <a:p>
            <a:pPr marL="0" lvl="0" indent="0" algn="l" rtl="0">
              <a:spcBef>
                <a:spcPts val="0"/>
              </a:spcBef>
              <a:spcAft>
                <a:spcPts val="0"/>
              </a:spcAft>
              <a:buSzPts val="1100"/>
              <a:buNone/>
            </a:pPr>
            <a:r>
              <a:rPr lang="ja-JP" altLang="en-US" dirty="0"/>
              <a:t>ホウレンソウが徹底したため無駄な作業がなくなった</a:t>
            </a:r>
          </a:p>
          <a:p>
            <a:pPr marL="0" lvl="0" indent="0" algn="l" rtl="0">
              <a:spcBef>
                <a:spcPts val="0"/>
              </a:spcBef>
              <a:spcAft>
                <a:spcPts val="0"/>
              </a:spcAft>
              <a:buSzPts val="1100"/>
              <a:buNone/>
            </a:pPr>
            <a:r>
              <a:rPr lang="ja-JP" altLang="en-US" dirty="0"/>
              <a:t>こと等が挙げられます。</a:t>
            </a:r>
          </a:p>
          <a:p>
            <a:endParaRPr kumimoji="1" lang="en-US" altLang="ja-JP" dirty="0"/>
          </a:p>
          <a:p>
            <a:endParaRPr kumimoji="1" lang="ja-JP" altLang="en-US" dirty="0"/>
          </a:p>
        </p:txBody>
      </p:sp>
    </p:spTree>
    <p:extLst>
      <p:ext uri="{BB962C8B-B14F-4D97-AF65-F5344CB8AC3E}">
        <p14:creationId xmlns:p14="http://schemas.microsoft.com/office/powerpoint/2010/main" val="35023642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これで発表を終わります。</a:t>
            </a:r>
            <a:endParaRPr kumimoji="1" lang="en-US" altLang="ja-JP" dirty="0"/>
          </a:p>
          <a:p>
            <a:r>
              <a:rPr kumimoji="1" lang="ja-JP" altLang="en-US" dirty="0"/>
              <a:t>ありがとうございました。</a:t>
            </a: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18</a:t>
            </a:fld>
            <a:endParaRPr kumimoji="1" lang="ja-JP" altLang="en-US"/>
          </a:p>
        </p:txBody>
      </p:sp>
    </p:spTree>
    <p:extLst>
      <p:ext uri="{BB962C8B-B14F-4D97-AF65-F5344CB8AC3E}">
        <p14:creationId xmlns:p14="http://schemas.microsoft.com/office/powerpoint/2010/main" val="16845955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チーム</a:t>
            </a:r>
            <a:r>
              <a:rPr kumimoji="1" lang="en-US" altLang="ja-JP" dirty="0"/>
              <a:t>5K</a:t>
            </a:r>
            <a:r>
              <a:rPr kumimoji="1" lang="ja-JP" altLang="en-US" dirty="0"/>
              <a:t>のメンバーはこのようになっています。</a:t>
            </a:r>
            <a:endParaRPr kumimoji="1" lang="en-US" altLang="ja-JP" dirty="0"/>
          </a:p>
          <a:p>
            <a:r>
              <a:rPr kumimoji="1" lang="ja-JP" altLang="en-US" dirty="0"/>
              <a:t>発表は中山が担当します。</a:t>
            </a: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2</a:t>
            </a:fld>
            <a:endParaRPr kumimoji="1" lang="ja-JP" altLang="en-US"/>
          </a:p>
        </p:txBody>
      </p:sp>
    </p:spTree>
    <p:extLst>
      <p:ext uri="{BB962C8B-B14F-4D97-AF65-F5344CB8AC3E}">
        <p14:creationId xmlns:p14="http://schemas.microsoft.com/office/powerpoint/2010/main" val="27474848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本日のアジェンダです。</a:t>
            </a:r>
            <a:endParaRPr kumimoji="1" lang="en-US" altLang="ja-JP" dirty="0"/>
          </a:p>
          <a:p>
            <a:r>
              <a:rPr kumimoji="1" lang="ja-JP" altLang="en-US" dirty="0"/>
              <a:t>このような流れで発表させていただきます。</a:t>
            </a: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3</a:t>
            </a:fld>
            <a:endParaRPr kumimoji="1" lang="ja-JP" altLang="en-US"/>
          </a:p>
        </p:txBody>
      </p:sp>
    </p:spTree>
    <p:extLst>
      <p:ext uri="{BB962C8B-B14F-4D97-AF65-F5344CB8AC3E}">
        <p14:creationId xmlns:p14="http://schemas.microsoft.com/office/powerpoint/2010/main" val="5807321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Ideash</a:t>
            </a:r>
            <a:r>
              <a:rPr kumimoji="1" lang="ja-JP" altLang="en-US" dirty="0"/>
              <a:t>についての簡単な概要を説明します。</a:t>
            </a:r>
            <a:endParaRPr kumimoji="1" lang="en-US" altLang="ja-JP" dirty="0"/>
          </a:p>
          <a:p>
            <a:r>
              <a:rPr kumimoji="1" lang="ja-JP" altLang="en-US" dirty="0"/>
              <a:t>このアプリは主に</a:t>
            </a:r>
            <a:r>
              <a:rPr kumimoji="1" lang="en-US" altLang="ja-JP" dirty="0"/>
              <a:t>PC</a:t>
            </a:r>
            <a:r>
              <a:rPr kumimoji="1" lang="ja-JP" altLang="en-US" dirty="0"/>
              <a:t>向けの</a:t>
            </a:r>
            <a:r>
              <a:rPr kumimoji="1" lang="en-US" altLang="ja-JP" dirty="0"/>
              <a:t>Web</a:t>
            </a:r>
            <a:r>
              <a:rPr kumimoji="1" lang="ja-JP" altLang="en-US" dirty="0"/>
              <a:t>アプリとなっていて、ブレインストーミングなどの発想手法を使用可能にするというものです。</a:t>
            </a:r>
            <a:endParaRPr kumimoji="1" lang="en-US" altLang="ja-JP" dirty="0"/>
          </a:p>
          <a:p>
            <a:r>
              <a:rPr kumimoji="1" lang="ja-JP" altLang="en-US" dirty="0"/>
              <a:t>距離や人数、経験、知識に左右されずアイデアを発想することができるツールとなっています。</a:t>
            </a: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4</a:t>
            </a:fld>
            <a:endParaRPr kumimoji="1" lang="ja-JP" altLang="en-US"/>
          </a:p>
        </p:txBody>
      </p:sp>
    </p:spTree>
    <p:extLst>
      <p:ext uri="{BB962C8B-B14F-4D97-AF65-F5344CB8AC3E}">
        <p14:creationId xmlns:p14="http://schemas.microsoft.com/office/powerpoint/2010/main" val="34561467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lang="en-US" altLang="ja-JP" dirty="0"/>
              <a:t>1.</a:t>
            </a:r>
            <a:r>
              <a:rPr lang="ja-JP" altLang="en-US" dirty="0"/>
              <a:t>ターゲットユーザ</a:t>
            </a:r>
            <a:endParaRPr lang="en-US" altLang="ja-JP" dirty="0"/>
          </a:p>
          <a:p>
            <a:pPr marL="0" lvl="0" indent="0" algn="l" rtl="0">
              <a:spcBef>
                <a:spcPts val="0"/>
              </a:spcBef>
              <a:spcAft>
                <a:spcPts val="0"/>
              </a:spcAft>
              <a:buNone/>
            </a:pPr>
            <a:r>
              <a:rPr lang="ja-JP" altLang="en-US" dirty="0"/>
              <a:t>ターゲットユーザは、課題などでアイデアを出す必要のある</a:t>
            </a:r>
            <a:r>
              <a:rPr lang="en-US" altLang="ja-JP" dirty="0"/>
              <a:t>PC</a:t>
            </a:r>
            <a:r>
              <a:rPr lang="ja-JP" altLang="en-US" dirty="0"/>
              <a:t>の使える学生です。</a:t>
            </a:r>
            <a:endParaRPr lang="en-US" altLang="ja-JP" dirty="0"/>
          </a:p>
          <a:p>
            <a:pPr marL="0" lvl="0" indent="0" algn="l" rtl="0">
              <a:spcBef>
                <a:spcPts val="0"/>
              </a:spcBef>
              <a:spcAft>
                <a:spcPts val="0"/>
              </a:spcAft>
              <a:buNone/>
            </a:pPr>
            <a:r>
              <a:rPr lang="ja-JP" altLang="en-US" dirty="0"/>
              <a:t>使う分には</a:t>
            </a:r>
            <a:r>
              <a:rPr lang="en-US" altLang="ja-JP" dirty="0"/>
              <a:t>PC</a:t>
            </a:r>
            <a:r>
              <a:rPr lang="ja-JP" altLang="en-US" dirty="0"/>
              <a:t>が使えれば老若男女誰でも良いのですがイメージしやすくするためにこのようにしています。</a:t>
            </a:r>
          </a:p>
          <a:p>
            <a:pPr marL="0" lvl="0" indent="0" algn="l" rtl="0">
              <a:spcBef>
                <a:spcPts val="0"/>
              </a:spcBef>
              <a:spcAft>
                <a:spcPts val="0"/>
              </a:spcAft>
              <a:buNone/>
            </a:pPr>
            <a:endParaRPr lang="en-US" altLang="ja-JP" dirty="0"/>
          </a:p>
          <a:p>
            <a:pPr marL="0" lvl="0" indent="0" algn="l" rtl="0">
              <a:spcBef>
                <a:spcPts val="0"/>
              </a:spcBef>
              <a:spcAft>
                <a:spcPts val="0"/>
              </a:spcAft>
              <a:buNone/>
            </a:pPr>
            <a:r>
              <a:rPr lang="en-US" altLang="ja-JP" dirty="0"/>
              <a:t>2.</a:t>
            </a:r>
            <a:r>
              <a:rPr lang="ja-JP" altLang="en-US" dirty="0"/>
              <a:t>利用目的</a:t>
            </a:r>
            <a:endParaRPr lang="en-US" altLang="ja-JP" dirty="0"/>
          </a:p>
          <a:p>
            <a:pPr marL="0" lvl="0" indent="0" algn="l" rtl="0">
              <a:spcBef>
                <a:spcPts val="0"/>
              </a:spcBef>
              <a:spcAft>
                <a:spcPts val="0"/>
              </a:spcAft>
              <a:buNone/>
            </a:pPr>
            <a:r>
              <a:rPr lang="ja-JP" altLang="en-US" dirty="0"/>
              <a:t>利用目的はリモート環境などのオンライン上で一人または複数人でアイデア出しを行いたい時に使うことを想定しています。</a:t>
            </a:r>
            <a:endParaRPr lang="en-US" altLang="ja-JP" dirty="0"/>
          </a:p>
          <a:p>
            <a:pPr marL="0" lvl="0" indent="0" algn="l" rtl="0">
              <a:spcBef>
                <a:spcPts val="0"/>
              </a:spcBef>
              <a:spcAft>
                <a:spcPts val="0"/>
              </a:spcAft>
              <a:buNone/>
            </a:pPr>
            <a:r>
              <a:rPr lang="ja-JP" altLang="en-US" dirty="0"/>
              <a:t>卒業制作のアイデア出しをしていた今年度の</a:t>
            </a:r>
            <a:r>
              <a:rPr lang="en-US" altLang="ja-JP" dirty="0"/>
              <a:t>5</a:t>
            </a:r>
            <a:r>
              <a:rPr lang="ja-JP" altLang="en-US" dirty="0"/>
              <a:t>月頃にこのアプリがほしかったですね。</a:t>
            </a: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r>
              <a:rPr lang="en-US" altLang="ja-JP" dirty="0"/>
              <a:t>3.</a:t>
            </a:r>
            <a:r>
              <a:rPr lang="ja-JP" altLang="en-US" dirty="0"/>
              <a:t>導入効果</a:t>
            </a:r>
            <a:endParaRPr lang="en-US" altLang="ja-JP" dirty="0"/>
          </a:p>
          <a:p>
            <a:pPr marL="0" lvl="0" indent="0" algn="l" rtl="0">
              <a:spcBef>
                <a:spcPts val="0"/>
              </a:spcBef>
              <a:spcAft>
                <a:spcPts val="0"/>
              </a:spcAft>
              <a:buNone/>
            </a:pPr>
            <a:r>
              <a:rPr lang="ja-JP" altLang="en-US" dirty="0"/>
              <a:t>導入効果はリモート環境などのグループワークで行いにくかったアイデア手法が使えるようになること</a:t>
            </a:r>
            <a:endParaRPr lang="en-US" altLang="ja-JP" dirty="0"/>
          </a:p>
          <a:p>
            <a:pPr marL="0" lvl="0" indent="0" algn="l" rtl="0">
              <a:spcBef>
                <a:spcPts val="0"/>
              </a:spcBef>
              <a:spcAft>
                <a:spcPts val="0"/>
              </a:spcAft>
              <a:buNone/>
            </a:pPr>
            <a:r>
              <a:rPr kumimoji="1" lang="ja-JP" altLang="en-US" dirty="0"/>
              <a:t>また、準備やタイムキーパー等の発想の妨げとなるようなものを減らし、ユーザの発想力を引き出すという効果が挙げられます。</a:t>
            </a:r>
          </a:p>
        </p:txBody>
      </p:sp>
      <p:sp>
        <p:nvSpPr>
          <p:cNvPr id="4" name="ヘッダー プレースホルダー 3"/>
          <p:cNvSpPr>
            <a:spLocks noGrp="1"/>
          </p:cNvSpPr>
          <p:nvPr>
            <p:ph type="hdr" sz="quarter"/>
          </p:nvPr>
        </p:nvSpPr>
        <p:spPr/>
        <p:txBody>
          <a:bodyPr/>
          <a:lstStyle/>
          <a:p>
            <a:endParaRPr lang="en-US"/>
          </a:p>
        </p:txBody>
      </p:sp>
      <p:sp>
        <p:nvSpPr>
          <p:cNvPr id="5" name="フッター プレースホルダー 4"/>
          <p:cNvSpPr>
            <a:spLocks noGrp="1"/>
          </p:cNvSpPr>
          <p:nvPr>
            <p:ph type="ftr" sz="quarter" idx="4"/>
          </p:nvPr>
        </p:nvSpPr>
        <p:spPr/>
        <p:txBody>
          <a:bodyPr/>
          <a:lstStyle/>
          <a:p>
            <a:endParaRPr lang="en-US"/>
          </a:p>
        </p:txBody>
      </p:sp>
      <p:sp>
        <p:nvSpPr>
          <p:cNvPr id="6" name="スライド番号プレースホルダー 5"/>
          <p:cNvSpPr>
            <a:spLocks noGrp="1"/>
          </p:cNvSpPr>
          <p:nvPr>
            <p:ph type="sldNum" sz="quarter" idx="5"/>
          </p:nvPr>
        </p:nvSpPr>
        <p:spPr/>
        <p:txBody>
          <a:bodyPr/>
          <a:lstStyle/>
          <a:p>
            <a:fld id="{B36E7EC0-9BE3-5541-9D76-7DE32A6C9D42}" type="slidenum">
              <a:rPr lang="en-US" smtClean="0"/>
              <a:t>5</a:t>
            </a:fld>
            <a:endParaRPr lang="en-US"/>
          </a:p>
        </p:txBody>
      </p:sp>
    </p:spTree>
    <p:extLst>
      <p:ext uri="{BB962C8B-B14F-4D97-AF65-F5344CB8AC3E}">
        <p14:creationId xmlns:p14="http://schemas.microsoft.com/office/powerpoint/2010/main" val="41958421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次に開発経緯についての紹介をします。</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今年度はコロナ渦の影響で卒業制作がリモートでのスタートとなりました。</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最初にどんなものを作るかのコンセプトから決めていこうとしたのですが、</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普段とは違い顔を見ての話し合いではないためか、アイデアの量も出ずなかなか決まりませんでした。</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オンラインでブレインストーミング等の発想手法が使えるツールを探しましたがなかなか見つからず、</a:t>
            </a:r>
            <a:endParaRPr kumimoji="1" lang="en-US" altLang="ja-JP" sz="1200" b="0" i="0" kern="1200" dirty="0">
              <a:solidFill>
                <a:schemeClr val="tx1"/>
              </a:solidFill>
              <a:effectLst/>
              <a:latin typeface="+mn-lt"/>
              <a:ea typeface="+mn-ea"/>
              <a:cs typeface="+mn-cs"/>
            </a:endParaRPr>
          </a:p>
          <a:p>
            <a:pPr marL="0" lvl="0" indent="0" algn="l" rtl="0">
              <a:spcBef>
                <a:spcPts val="0"/>
              </a:spcBef>
              <a:spcAft>
                <a:spcPts val="0"/>
              </a:spcAft>
              <a:buNone/>
            </a:pPr>
            <a:r>
              <a:rPr kumimoji="1" lang="ja-JP" altLang="en-US" sz="1200" b="0" i="0" kern="1200" dirty="0">
                <a:solidFill>
                  <a:schemeClr val="tx1"/>
                </a:solidFill>
                <a:effectLst/>
                <a:latin typeface="+mn-lt"/>
                <a:ea typeface="+mn-ea"/>
                <a:cs typeface="+mn-cs"/>
              </a:rPr>
              <a:t>じゃあ自分たちで学生のためのアイデア発想ツールを作ろうというのが経緯になります。</a:t>
            </a:r>
            <a:endParaRPr kumimoji="1" lang="en-US" altLang="ja-JP" sz="1200" b="0" i="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6</a:t>
            </a:fld>
            <a:endParaRPr kumimoji="1" lang="ja-JP" altLang="en-US"/>
          </a:p>
        </p:txBody>
      </p:sp>
    </p:spTree>
    <p:extLst>
      <p:ext uri="{BB962C8B-B14F-4D97-AF65-F5344CB8AC3E}">
        <p14:creationId xmlns:p14="http://schemas.microsoft.com/office/powerpoint/2010/main" val="28467702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lang="ja-JP" altLang="en-US" dirty="0"/>
              <a:t>開発手法の紹介です。</a:t>
            </a:r>
            <a:endParaRPr lang="en-US" altLang="ja-JP" dirty="0"/>
          </a:p>
          <a:p>
            <a:pPr marL="0" lvl="0" indent="0" algn="l" rtl="0">
              <a:spcBef>
                <a:spcPts val="0"/>
              </a:spcBef>
              <a:spcAft>
                <a:spcPts val="0"/>
              </a:spcAft>
              <a:buNone/>
            </a:pPr>
            <a:r>
              <a:rPr lang="ja-JP" altLang="en-US" dirty="0"/>
              <a:t>今回はアジャイル開発を採用しました。</a:t>
            </a: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r>
              <a:rPr lang="ja-JP" altLang="en-US" dirty="0"/>
              <a:t>アジャイル開発は</a:t>
            </a:r>
            <a:r>
              <a:rPr lang="en-US" altLang="ja-JP" dirty="0"/>
              <a:t>2</a:t>
            </a:r>
            <a:r>
              <a:rPr lang="ja-JP" altLang="en-US" dirty="0"/>
              <a:t>週間程度の短いスパンで小さな機能の開発を繰り返していく手法です。</a:t>
            </a:r>
            <a:endParaRPr lang="en-US" altLang="ja-JP" dirty="0"/>
          </a:p>
          <a:p>
            <a:pPr marL="0" lvl="0" indent="0" algn="l" rtl="0">
              <a:spcBef>
                <a:spcPts val="0"/>
              </a:spcBef>
              <a:spcAft>
                <a:spcPts val="0"/>
              </a:spcAft>
              <a:buNone/>
            </a:pPr>
            <a:r>
              <a:rPr lang="ja-JP" altLang="en-US" dirty="0"/>
              <a:t>そのため、目の前の今作ろうとしているものをチームで共有しやすく、認識がブレにくいと感じました。</a:t>
            </a:r>
            <a:endParaRPr lang="en-US" altLang="ja-JP" dirty="0"/>
          </a:p>
          <a:p>
            <a:pPr marL="0" lvl="0" indent="0" algn="l" rtl="0">
              <a:spcBef>
                <a:spcPts val="0"/>
              </a:spcBef>
              <a:spcAft>
                <a:spcPts val="0"/>
              </a:spcAft>
              <a:buNone/>
            </a:pPr>
            <a:r>
              <a:rPr lang="en-US" altLang="ja-JP" dirty="0"/>
              <a:t>2</a:t>
            </a:r>
            <a:r>
              <a:rPr lang="ja-JP" altLang="en-US" dirty="0"/>
              <a:t>週間程度で機能を作っていくためアップデートも細かく、特に</a:t>
            </a:r>
            <a:r>
              <a:rPr lang="en-US" altLang="ja-JP" dirty="0"/>
              <a:t>Web</a:t>
            </a:r>
            <a:r>
              <a:rPr lang="ja-JP" altLang="en-US" dirty="0"/>
              <a:t>アプリの場合、成長感、スピード感のあるプロダクトになると思います。</a:t>
            </a: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r>
              <a:rPr lang="ja-JP" altLang="en-US" dirty="0"/>
              <a:t>今回作成した</a:t>
            </a:r>
            <a:r>
              <a:rPr lang="en" altLang="ja-JP" dirty="0" err="1"/>
              <a:t>Ideash</a:t>
            </a:r>
            <a:r>
              <a:rPr lang="ja-JP" altLang="en-US" dirty="0"/>
              <a:t>は、アジャイル開発を最大限活かそうと発想手法単位で機能的に分離するように設計したため、</a:t>
            </a:r>
            <a:endParaRPr lang="en-US" altLang="ja-JP" dirty="0"/>
          </a:p>
          <a:p>
            <a:pPr marL="0" lvl="0" indent="0" algn="l" rtl="0">
              <a:spcBef>
                <a:spcPts val="0"/>
              </a:spcBef>
              <a:spcAft>
                <a:spcPts val="0"/>
              </a:spcAft>
              <a:buNone/>
            </a:pPr>
            <a:r>
              <a:rPr lang="ja-JP" altLang="en-US" dirty="0"/>
              <a:t>新しい手法の追加等が容易に行え、過去作ったものや他の開発者が実装したものに引っ張られず割と自由に開発が行えました。</a:t>
            </a: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7</a:t>
            </a:fld>
            <a:endParaRPr kumimoji="1" lang="ja-JP" altLang="en-US"/>
          </a:p>
        </p:txBody>
      </p:sp>
    </p:spTree>
    <p:extLst>
      <p:ext uri="{BB962C8B-B14F-4D97-AF65-F5344CB8AC3E}">
        <p14:creationId xmlns:p14="http://schemas.microsoft.com/office/powerpoint/2010/main" val="13063805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lang="ja-JP" altLang="en-US" dirty="0"/>
              <a:t>使用技術はこのようになっています。</a:t>
            </a:r>
            <a:endParaRPr lang="en-US" altLang="ja-JP" dirty="0"/>
          </a:p>
          <a:p>
            <a:pPr marL="0" lvl="0" indent="0" algn="l" rtl="0">
              <a:spcBef>
                <a:spcPts val="0"/>
              </a:spcBef>
              <a:spcAft>
                <a:spcPts val="0"/>
              </a:spcAft>
              <a:buNone/>
            </a:pPr>
            <a:r>
              <a:rPr lang="en-US" altLang="ja-JP" dirty="0" err="1"/>
              <a:t>RubyOnRails</a:t>
            </a:r>
            <a:r>
              <a:rPr lang="ja-JP" altLang="en-US" dirty="0"/>
              <a:t>は</a:t>
            </a:r>
            <a:r>
              <a:rPr lang="en-US" altLang="ja-JP" dirty="0"/>
              <a:t>2019</a:t>
            </a:r>
            <a:r>
              <a:rPr lang="ja-JP" altLang="en-US" dirty="0"/>
              <a:t>年にリリースされたばかりの</a:t>
            </a:r>
            <a:r>
              <a:rPr lang="en-US" altLang="ja-JP" dirty="0"/>
              <a:t>Ver6</a:t>
            </a:r>
            <a:r>
              <a:rPr lang="ja-JP" altLang="en-US" dirty="0"/>
              <a:t>を使いました。</a:t>
            </a:r>
            <a:endParaRPr lang="en-US" altLang="ja-JP" dirty="0"/>
          </a:p>
          <a:p>
            <a:pPr marL="0" lvl="0" indent="0" algn="l" rtl="0">
              <a:spcBef>
                <a:spcPts val="0"/>
              </a:spcBef>
              <a:spcAft>
                <a:spcPts val="0"/>
              </a:spcAft>
              <a:buNone/>
            </a:pPr>
            <a:r>
              <a:rPr lang="en-US" altLang="ja-JP" dirty="0"/>
              <a:t>Ver4</a:t>
            </a:r>
            <a:r>
              <a:rPr lang="ja-JP" altLang="en-US" dirty="0"/>
              <a:t>や</a:t>
            </a:r>
            <a:r>
              <a:rPr lang="en-US" altLang="ja-JP" dirty="0"/>
              <a:t>5</a:t>
            </a:r>
            <a:r>
              <a:rPr lang="ja-JP" altLang="en-US" dirty="0"/>
              <a:t>に比べてネットでの情報が少なく、記法やデータの配置が変わっているものもあるため苦労しました。</a:t>
            </a:r>
            <a:endParaRPr lang="en-US" altLang="ja-JP" dirty="0"/>
          </a:p>
          <a:p>
            <a:pPr marL="0" lvl="0" indent="0" algn="l" rtl="0">
              <a:spcBef>
                <a:spcPts val="0"/>
              </a:spcBef>
              <a:spcAft>
                <a:spcPts val="0"/>
              </a:spcAft>
              <a:buNone/>
            </a:pPr>
            <a:r>
              <a:rPr lang="ja-JP" altLang="en-US" dirty="0"/>
              <a:t>通常の実務では情報量の多いバージョンを選ぶことが多いと思うのですが、今回はせっかく学生最後の開発なのでチャレンジしようということでそれを選びました。</a:t>
            </a:r>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8</a:t>
            </a:fld>
            <a:endParaRPr kumimoji="1" lang="ja-JP" altLang="en-US"/>
          </a:p>
        </p:txBody>
      </p:sp>
    </p:spTree>
    <p:extLst>
      <p:ext uri="{BB962C8B-B14F-4D97-AF65-F5344CB8AC3E}">
        <p14:creationId xmlns:p14="http://schemas.microsoft.com/office/powerpoint/2010/main" val="1419992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lvl="0" indent="0" algn="l" rtl="0">
              <a:spcBef>
                <a:spcPts val="0"/>
              </a:spcBef>
              <a:spcAft>
                <a:spcPts val="0"/>
              </a:spcAft>
              <a:buNone/>
            </a:pPr>
            <a:r>
              <a:rPr lang="ja-JP" altLang="en-US" dirty="0"/>
              <a:t>開発プロセスの紹介です。</a:t>
            </a:r>
            <a:endParaRPr lang="en-US" altLang="ja-JP" dirty="0"/>
          </a:p>
          <a:p>
            <a:pPr marL="0" lvl="0" indent="0" algn="l" rtl="0">
              <a:spcBef>
                <a:spcPts val="0"/>
              </a:spcBef>
              <a:spcAft>
                <a:spcPts val="0"/>
              </a:spcAft>
              <a:buNone/>
            </a:pPr>
            <a:r>
              <a:rPr lang="ja-JP" altLang="en-US" dirty="0"/>
              <a:t>今回、これまでの開発で</a:t>
            </a:r>
            <a:r>
              <a:rPr lang="en-US" altLang="ja-JP" dirty="0" err="1"/>
              <a:t>Github</a:t>
            </a:r>
            <a:r>
              <a:rPr lang="ja-JP" altLang="en-US" dirty="0"/>
              <a:t>はソースのバージョン管理ぐらいでしか使っていませんでしたがせっかくなので有効活用しようとチームで決まりました。</a:t>
            </a:r>
            <a:endParaRPr lang="en-US" altLang="ja-JP" dirty="0"/>
          </a:p>
          <a:p>
            <a:pPr marL="0" lvl="0" indent="0" algn="l" rtl="0">
              <a:spcBef>
                <a:spcPts val="0"/>
              </a:spcBef>
              <a:spcAft>
                <a:spcPts val="0"/>
              </a:spcAft>
              <a:buNone/>
            </a:pPr>
            <a:endParaRPr lang="en-US" altLang="ja-JP" dirty="0"/>
          </a:p>
          <a:p>
            <a:pPr marL="0" lvl="0" indent="0" algn="l" rtl="0">
              <a:spcBef>
                <a:spcPts val="0"/>
              </a:spcBef>
              <a:spcAft>
                <a:spcPts val="0"/>
              </a:spcAft>
              <a:buNone/>
            </a:pPr>
            <a:r>
              <a:rPr lang="ja-JP" altLang="en-US" b="0" dirty="0"/>
              <a:t>そこでタスクや発見したバグ、提案などをまずは</a:t>
            </a:r>
            <a:r>
              <a:rPr lang="en-US" altLang="ja-JP" b="0" dirty="0" err="1"/>
              <a:t>Github</a:t>
            </a:r>
            <a:r>
              <a:rPr lang="ja-JP" altLang="en-US" b="0" dirty="0"/>
              <a:t>の</a:t>
            </a:r>
            <a:r>
              <a:rPr lang="en-US" altLang="ja-JP" b="0" dirty="0"/>
              <a:t>Issue</a:t>
            </a:r>
            <a:r>
              <a:rPr lang="ja-JP" altLang="en-US" b="0" dirty="0"/>
              <a:t>として登録するようにし、</a:t>
            </a:r>
            <a:endParaRPr lang="en-US" altLang="ja-JP" b="0" dirty="0"/>
          </a:p>
          <a:p>
            <a:pPr marL="0" lvl="0" indent="0" algn="l" rtl="0">
              <a:spcBef>
                <a:spcPts val="0"/>
              </a:spcBef>
              <a:spcAft>
                <a:spcPts val="0"/>
              </a:spcAft>
              <a:buNone/>
            </a:pPr>
            <a:r>
              <a:rPr lang="ja-JP" altLang="en-US" b="0" dirty="0"/>
              <a:t>その後、</a:t>
            </a:r>
            <a:r>
              <a:rPr lang="en-US" altLang="ja-JP" b="0" dirty="0"/>
              <a:t>Issue</a:t>
            </a:r>
            <a:r>
              <a:rPr lang="ja-JP" altLang="en-US" b="0" dirty="0"/>
              <a:t>の番号を含めた名前でブランチを切りその</a:t>
            </a:r>
            <a:r>
              <a:rPr lang="en-US" altLang="ja-JP" b="0" dirty="0"/>
              <a:t>Issue</a:t>
            </a:r>
            <a:r>
              <a:rPr lang="ja-JP" altLang="en-US" b="0" dirty="0"/>
              <a:t>に対応するように作業を行うようにしました。</a:t>
            </a:r>
            <a:endParaRPr lang="en-US" altLang="ja-JP" b="0" dirty="0"/>
          </a:p>
          <a:p>
            <a:pPr marL="0" lvl="0" indent="0" algn="l" rtl="0">
              <a:spcBef>
                <a:spcPts val="0"/>
              </a:spcBef>
              <a:spcAft>
                <a:spcPts val="0"/>
              </a:spcAft>
              <a:buNone/>
            </a:pPr>
            <a:r>
              <a:rPr lang="ja-JP" altLang="en-US" b="0" dirty="0"/>
              <a:t>作業が終わり次第、</a:t>
            </a:r>
            <a:r>
              <a:rPr lang="en-US" altLang="ja-JP" b="0" dirty="0"/>
              <a:t>Master</a:t>
            </a:r>
            <a:r>
              <a:rPr lang="ja-JP" altLang="en-US" b="0" dirty="0"/>
              <a:t>ブランチに向かってプルリクエストを出します。このプルリクを誰か</a:t>
            </a:r>
            <a:r>
              <a:rPr lang="en-US" altLang="ja-JP" b="0" dirty="0"/>
              <a:t>1</a:t>
            </a:r>
            <a:r>
              <a:rPr lang="ja-JP" altLang="en-US" b="0" dirty="0"/>
              <a:t>名以上がレビューしなければマージすることが出来ない設定にしたため</a:t>
            </a:r>
            <a:endParaRPr lang="en-US" altLang="ja-JP" b="0" dirty="0"/>
          </a:p>
          <a:p>
            <a:pPr marL="0" lvl="0" indent="0" algn="l" rtl="0">
              <a:spcBef>
                <a:spcPts val="0"/>
              </a:spcBef>
              <a:spcAft>
                <a:spcPts val="0"/>
              </a:spcAft>
              <a:buNone/>
            </a:pPr>
            <a:r>
              <a:rPr lang="ja-JP" altLang="en-US" b="0" dirty="0"/>
              <a:t>少なくとも</a:t>
            </a:r>
            <a:r>
              <a:rPr lang="en-US" altLang="ja-JP" b="0" dirty="0"/>
              <a:t>Master</a:t>
            </a:r>
            <a:r>
              <a:rPr lang="ja-JP" altLang="en-US" b="0" dirty="0"/>
              <a:t>ブランチの全てのソースコードは誰かが一度はチェックしているはずという状況になるため、明らかに不要なコメントや処理、バグ等を早期に発見できるようになったと思います。</a:t>
            </a:r>
            <a:endParaRPr lang="en-US" altLang="ja-JP" b="0" dirty="0"/>
          </a:p>
          <a:p>
            <a:pPr marL="0" lvl="0" indent="0" algn="l" rtl="0">
              <a:spcBef>
                <a:spcPts val="0"/>
              </a:spcBef>
              <a:spcAft>
                <a:spcPts val="0"/>
              </a:spcAft>
              <a:buNone/>
            </a:pPr>
            <a:r>
              <a:rPr lang="ja-JP" altLang="en-US" b="0" dirty="0"/>
              <a:t>もちろん直接</a:t>
            </a:r>
            <a:r>
              <a:rPr lang="en-US" altLang="ja-JP" b="0" dirty="0"/>
              <a:t>Master</a:t>
            </a:r>
            <a:r>
              <a:rPr lang="ja-JP" altLang="en-US" b="0" dirty="0"/>
              <a:t>ブランチにコミットも出来ないので、間違ったデータを入れる等の人的ミスも減らすことができました。</a:t>
            </a:r>
            <a:endParaRPr lang="en-US" altLang="ja-JP" b="0" dirty="0"/>
          </a:p>
          <a:p>
            <a:pPr marL="0" lvl="0" indent="0" algn="l" rtl="0">
              <a:spcBef>
                <a:spcPts val="0"/>
              </a:spcBef>
              <a:spcAft>
                <a:spcPts val="0"/>
              </a:spcAft>
              <a:buNone/>
            </a:pPr>
            <a:endParaRPr lang="en-US" altLang="ja-JP" b="0" dirty="0"/>
          </a:p>
          <a:p>
            <a:pPr marL="0" lvl="0" indent="0" algn="l" rtl="0">
              <a:spcBef>
                <a:spcPts val="0"/>
              </a:spcBef>
              <a:spcAft>
                <a:spcPts val="0"/>
              </a:spcAft>
              <a:buNone/>
            </a:pPr>
            <a:r>
              <a:rPr lang="ja-JP" altLang="en-US" b="0" dirty="0"/>
              <a:t>プルリクエストが承認されたら念の為動作確認を行い、本番環境に取り込むという流れで開発していきました。</a:t>
            </a:r>
            <a:endParaRPr lang="en-US" altLang="ja-JP" b="0" dirty="0"/>
          </a:p>
          <a:p>
            <a:pPr marL="0" lvl="0" indent="0" algn="l" rtl="0">
              <a:spcBef>
                <a:spcPts val="0"/>
              </a:spcBef>
              <a:spcAft>
                <a:spcPts val="0"/>
              </a:spcAft>
              <a:buNone/>
            </a:pPr>
            <a:endParaRPr lang="en-US" altLang="ja-JP" b="0" dirty="0"/>
          </a:p>
          <a:p>
            <a:pPr marL="0" lvl="0" indent="0" algn="l" rtl="0">
              <a:spcBef>
                <a:spcPts val="0"/>
              </a:spcBef>
              <a:spcAft>
                <a:spcPts val="0"/>
              </a:spcAft>
              <a:buNone/>
            </a:pPr>
            <a:r>
              <a:rPr lang="ja-JP" altLang="en-US" b="0" dirty="0"/>
              <a:t>また、開発時は</a:t>
            </a:r>
            <a:r>
              <a:rPr lang="en-US" altLang="ja-JP" b="0" dirty="0"/>
              <a:t>Discord</a:t>
            </a:r>
            <a:r>
              <a:rPr lang="ja-JP" altLang="en-US" b="0" dirty="0"/>
              <a:t>を使ってボイスチャットを行っていたのですが、</a:t>
            </a:r>
            <a:r>
              <a:rPr lang="en-US" altLang="ja-JP" b="0" dirty="0"/>
              <a:t>Push</a:t>
            </a:r>
            <a:r>
              <a:rPr lang="ja-JP" altLang="en-US" b="0" dirty="0"/>
              <a:t>や新規</a:t>
            </a:r>
            <a:r>
              <a:rPr lang="en-US" altLang="ja-JP" b="0" dirty="0"/>
              <a:t>Issue</a:t>
            </a:r>
            <a:r>
              <a:rPr lang="ja-JP" altLang="en-US" b="0" dirty="0"/>
              <a:t>作成時に</a:t>
            </a:r>
            <a:r>
              <a:rPr lang="en-US" altLang="ja-JP" b="0" dirty="0"/>
              <a:t>Discord</a:t>
            </a:r>
            <a:r>
              <a:rPr lang="ja-JP" altLang="en-US" b="0" dirty="0"/>
              <a:t>に自動で通知を行うようにしました。</a:t>
            </a:r>
            <a:endParaRPr lang="en-US" altLang="ja-JP" b="0" dirty="0"/>
          </a:p>
          <a:p>
            <a:pPr marL="0" lvl="0" indent="0" algn="l" rtl="0">
              <a:spcBef>
                <a:spcPts val="0"/>
              </a:spcBef>
              <a:spcAft>
                <a:spcPts val="0"/>
              </a:spcAft>
              <a:buNone/>
            </a:pPr>
            <a:r>
              <a:rPr lang="ja-JP" altLang="en-US" b="0" dirty="0"/>
              <a:t>そのおかげでメンバー同士での活動が認知しやすい環境になっていたと思います。</a:t>
            </a:r>
            <a:endParaRPr lang="en-US" altLang="ja-JP" b="0" dirty="0"/>
          </a:p>
        </p:txBody>
      </p:sp>
      <p:sp>
        <p:nvSpPr>
          <p:cNvPr id="4" name="スライド番号プレースホルダー 3"/>
          <p:cNvSpPr>
            <a:spLocks noGrp="1"/>
          </p:cNvSpPr>
          <p:nvPr>
            <p:ph type="sldNum" sz="quarter" idx="5"/>
          </p:nvPr>
        </p:nvSpPr>
        <p:spPr/>
        <p:txBody>
          <a:bodyPr/>
          <a:lstStyle/>
          <a:p>
            <a:fld id="{31B4DFF9-B4E8-FE4B-89DA-00DE3FAC4B56}" type="slidenum">
              <a:rPr kumimoji="1" lang="ja-JP" altLang="en-US" smtClean="0"/>
              <a:t>9</a:t>
            </a:fld>
            <a:endParaRPr kumimoji="1" lang="ja-JP" altLang="en-US"/>
          </a:p>
        </p:txBody>
      </p:sp>
    </p:spTree>
    <p:extLst>
      <p:ext uri="{BB962C8B-B14F-4D97-AF65-F5344CB8AC3E}">
        <p14:creationId xmlns:p14="http://schemas.microsoft.com/office/powerpoint/2010/main" val="63218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2596980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13389596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24806537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Full Image without Header &amp; Foot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897B3A36-9289-4DB9-A8F5-94FC5411A8D2}"/>
              </a:ext>
            </a:extLst>
          </p:cNvPr>
          <p:cNvSpPr>
            <a:spLocks noGrp="1"/>
          </p:cNvSpPr>
          <p:nvPr>
            <p:ph type="pic" sz="quarter" idx="18" hasCustomPrompt="1"/>
          </p:nvPr>
        </p:nvSpPr>
        <p:spPr>
          <a:xfrm>
            <a:off x="5118644" y="1584960"/>
            <a:ext cx="1954712" cy="1586608"/>
          </a:xfrm>
          <a:custGeom>
            <a:avLst/>
            <a:gdLst>
              <a:gd name="connsiteX0" fmla="*/ 0 w 1954712"/>
              <a:gd name="connsiteY0" fmla="*/ 0 h 1586608"/>
              <a:gd name="connsiteX1" fmla="*/ 1954712 w 1954712"/>
              <a:gd name="connsiteY1" fmla="*/ 0 h 1586608"/>
              <a:gd name="connsiteX2" fmla="*/ 1954712 w 1954712"/>
              <a:gd name="connsiteY2" fmla="*/ 1586608 h 1586608"/>
              <a:gd name="connsiteX3" fmla="*/ 0 w 1954712"/>
              <a:gd name="connsiteY3" fmla="*/ 1586608 h 1586608"/>
            </a:gdLst>
            <a:ahLst/>
            <a:cxnLst>
              <a:cxn ang="0">
                <a:pos x="connsiteX0" y="connsiteY0"/>
              </a:cxn>
              <a:cxn ang="0">
                <a:pos x="connsiteX1" y="connsiteY1"/>
              </a:cxn>
              <a:cxn ang="0">
                <a:pos x="connsiteX2" y="connsiteY2"/>
              </a:cxn>
              <a:cxn ang="0">
                <a:pos x="connsiteX3" y="connsiteY3"/>
              </a:cxn>
            </a:cxnLst>
            <a:rect l="l" t="t" r="r" b="b"/>
            <a:pathLst>
              <a:path w="1954712" h="1586608">
                <a:moveTo>
                  <a:pt x="0" y="0"/>
                </a:moveTo>
                <a:lnTo>
                  <a:pt x="1954712" y="0"/>
                </a:lnTo>
                <a:lnTo>
                  <a:pt x="1954712" y="1586608"/>
                </a:lnTo>
                <a:lnTo>
                  <a:pt x="0" y="1586608"/>
                </a:lnTo>
                <a:close/>
              </a:path>
            </a:pathLst>
          </a:custGeom>
        </p:spPr>
        <p:txBody>
          <a:bodyPr wrap="square">
            <a:noAutofit/>
          </a:bodyPr>
          <a:lstStyle>
            <a:lvl1pPr marL="0" indent="0">
              <a:buFontTx/>
              <a:buNone/>
              <a:defRPr sz="1200"/>
            </a:lvl1pPr>
          </a:lstStyle>
          <a:p>
            <a:r>
              <a:rPr lang="en-US" dirty="0"/>
              <a:t>Picture</a:t>
            </a:r>
          </a:p>
        </p:txBody>
      </p:sp>
    </p:spTree>
    <p:extLst>
      <p:ext uri="{BB962C8B-B14F-4D97-AF65-F5344CB8AC3E}">
        <p14:creationId xmlns:p14="http://schemas.microsoft.com/office/powerpoint/2010/main" val="111885228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1_Full Image without Header &amp; Foot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BC12F660-7761-4C00-8807-682D37BD40EA}"/>
              </a:ext>
            </a:extLst>
          </p:cNvPr>
          <p:cNvSpPr>
            <a:spLocks noGrp="1"/>
          </p:cNvSpPr>
          <p:nvPr>
            <p:ph type="pic" sz="quarter" idx="18" hasCustomPrompt="1"/>
          </p:nvPr>
        </p:nvSpPr>
        <p:spPr>
          <a:xfrm>
            <a:off x="1312067" y="1669143"/>
            <a:ext cx="4783933" cy="3519714"/>
          </a:xfrm>
          <a:custGeom>
            <a:avLst/>
            <a:gdLst>
              <a:gd name="connsiteX0" fmla="*/ 0 w 4783933"/>
              <a:gd name="connsiteY0" fmla="*/ 0 h 3519714"/>
              <a:gd name="connsiteX1" fmla="*/ 4783933 w 4783933"/>
              <a:gd name="connsiteY1" fmla="*/ 0 h 3519714"/>
              <a:gd name="connsiteX2" fmla="*/ 4783933 w 4783933"/>
              <a:gd name="connsiteY2" fmla="*/ 3519714 h 3519714"/>
              <a:gd name="connsiteX3" fmla="*/ 0 w 4783933"/>
              <a:gd name="connsiteY3" fmla="*/ 3519714 h 3519714"/>
            </a:gdLst>
            <a:ahLst/>
            <a:cxnLst>
              <a:cxn ang="0">
                <a:pos x="connsiteX0" y="connsiteY0"/>
              </a:cxn>
              <a:cxn ang="0">
                <a:pos x="connsiteX1" y="connsiteY1"/>
              </a:cxn>
              <a:cxn ang="0">
                <a:pos x="connsiteX2" y="connsiteY2"/>
              </a:cxn>
              <a:cxn ang="0">
                <a:pos x="connsiteX3" y="connsiteY3"/>
              </a:cxn>
            </a:cxnLst>
            <a:rect l="l" t="t" r="r" b="b"/>
            <a:pathLst>
              <a:path w="4783933" h="3519714">
                <a:moveTo>
                  <a:pt x="0" y="0"/>
                </a:moveTo>
                <a:lnTo>
                  <a:pt x="4783933" y="0"/>
                </a:lnTo>
                <a:lnTo>
                  <a:pt x="4783933" y="3519714"/>
                </a:lnTo>
                <a:lnTo>
                  <a:pt x="0" y="3519714"/>
                </a:lnTo>
                <a:close/>
              </a:path>
            </a:pathLst>
          </a:custGeom>
        </p:spPr>
        <p:txBody>
          <a:bodyPr wrap="square">
            <a:noAutofit/>
          </a:bodyPr>
          <a:lstStyle>
            <a:lvl1pPr marL="0" indent="0">
              <a:buFontTx/>
              <a:buNone/>
              <a:defRPr sz="1200"/>
            </a:lvl1pPr>
          </a:lstStyle>
          <a:p>
            <a:r>
              <a:rPr lang="en-US" dirty="0"/>
              <a:t>Picture</a:t>
            </a:r>
          </a:p>
        </p:txBody>
      </p:sp>
    </p:spTree>
    <p:extLst>
      <p:ext uri="{BB962C8B-B14F-4D97-AF65-F5344CB8AC3E}">
        <p14:creationId xmlns:p14="http://schemas.microsoft.com/office/powerpoint/2010/main" val="1115932142"/>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38519034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11626474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1451251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1407947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26034252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3297439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36316135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F77FDE27-FD63-764A-9003-3C00FA3B2B4B}" type="datetimeFigureOut">
              <a:rPr kumimoji="1" lang="ja-JP" altLang="en-US" smtClean="0"/>
              <a:t>2021/1/27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3922444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73000">
              <a:srgbClr val="439D9C"/>
            </a:gs>
            <a:gs pos="60000">
              <a:srgbClr val="48A9A8"/>
            </a:gs>
            <a:gs pos="0">
              <a:srgbClr val="53C2C0"/>
            </a:gs>
            <a:gs pos="100000">
              <a:srgbClr val="3D9190"/>
            </a:gs>
          </a:gsLst>
          <a:lin ang="162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
第 </a:t>
            </a:r>
            <a:r>
              <a:rPr lang="en-US" altLang="ja-JP"/>
              <a:t>2 </a:t>
            </a:r>
            <a:r>
              <a:rPr lang="ja-JP" altLang="en-US"/>
              <a:t>レベル
第 </a:t>
            </a:r>
            <a:r>
              <a:rPr lang="en-US" altLang="ja-JP"/>
              <a:t>3 </a:t>
            </a:r>
            <a:r>
              <a:rPr lang="ja-JP" altLang="en-US"/>
              <a:t>レベル
第 </a:t>
            </a:r>
            <a:r>
              <a:rPr lang="en-US" altLang="ja-JP"/>
              <a:t>4 </a:t>
            </a:r>
            <a:r>
              <a:rPr lang="ja-JP" altLang="en-US"/>
              <a:t>レベル
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7FDE27-FD63-764A-9003-3C00FA3B2B4B}" type="datetimeFigureOut">
              <a:rPr kumimoji="1" lang="ja-JP" altLang="en-US" smtClean="0"/>
              <a:t>2021/1/27</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AAC2FC-DDB0-F54C-BF75-609B36EBA9D2}" type="slidenum">
              <a:rPr kumimoji="1" lang="ja-JP" altLang="en-US" smtClean="0"/>
              <a:t>‹#›</a:t>
            </a:fld>
            <a:endParaRPr kumimoji="1" lang="ja-JP" altLang="en-US"/>
          </a:p>
        </p:txBody>
      </p:sp>
    </p:spTree>
    <p:extLst>
      <p:ext uri="{BB962C8B-B14F-4D97-AF65-F5344CB8AC3E}">
        <p14:creationId xmlns:p14="http://schemas.microsoft.com/office/powerpoint/2010/main" val="324387786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23.png"/><Relationship Id="rId4" Type="http://schemas.microsoft.com/office/2007/relationships/hdphoto" Target="../media/hdphoto4.wdp"/></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10" Type="http://schemas.microsoft.com/office/2007/relationships/hdphoto" Target="../media/hdphoto3.wdp"/><Relationship Id="rId4" Type="http://schemas.openxmlformats.org/officeDocument/2006/relationships/image" Target="../media/image12.png"/><Relationship Id="rId9"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図 11">
            <a:extLst>
              <a:ext uri="{FF2B5EF4-FFF2-40B4-BE49-F238E27FC236}">
                <a16:creationId xmlns:a16="http://schemas.microsoft.com/office/drawing/2014/main" id="{BA2E2631-1C5C-1446-99AD-1E700B10B020}"/>
              </a:ext>
            </a:extLst>
          </p:cNvPr>
          <p:cNvPicPr>
            <a:picLocks noChangeAspect="1"/>
          </p:cNvPicPr>
          <p:nvPr/>
        </p:nvPicPr>
        <p:blipFill>
          <a:blip r:embed="rId3"/>
          <a:stretch>
            <a:fillRect/>
          </a:stretch>
        </p:blipFill>
        <p:spPr>
          <a:xfrm>
            <a:off x="393700" y="-1384301"/>
            <a:ext cx="3403600" cy="1168400"/>
          </a:xfrm>
          <a:prstGeom prst="rect">
            <a:avLst/>
          </a:prstGeom>
        </p:spPr>
      </p:pic>
      <p:sp>
        <p:nvSpPr>
          <p:cNvPr id="21" name="正方形/長方形 20">
            <a:extLst>
              <a:ext uri="{FF2B5EF4-FFF2-40B4-BE49-F238E27FC236}">
                <a16:creationId xmlns:a16="http://schemas.microsoft.com/office/drawing/2014/main" id="{789812A6-1B9D-834A-AAE5-63E2B62A3818}"/>
              </a:ext>
            </a:extLst>
          </p:cNvPr>
          <p:cNvSpPr/>
          <p:nvPr/>
        </p:nvSpPr>
        <p:spPr>
          <a:xfrm>
            <a:off x="0" y="6365631"/>
            <a:ext cx="12192000" cy="4923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4" name="図 33">
            <a:extLst>
              <a:ext uri="{FF2B5EF4-FFF2-40B4-BE49-F238E27FC236}">
                <a16:creationId xmlns:a16="http://schemas.microsoft.com/office/drawing/2014/main" id="{1930618C-E808-7B4E-9C11-B5DAEA31F4BB}"/>
              </a:ext>
            </a:extLst>
          </p:cNvPr>
          <p:cNvPicPr>
            <a:picLocks noChangeAspect="1"/>
          </p:cNvPicPr>
          <p:nvPr/>
        </p:nvPicPr>
        <p:blipFill>
          <a:blip r:embed="rId4"/>
          <a:stretch>
            <a:fillRect/>
          </a:stretch>
        </p:blipFill>
        <p:spPr>
          <a:xfrm>
            <a:off x="3420206" y="-1596197"/>
            <a:ext cx="10111156" cy="10111156"/>
          </a:xfrm>
          <a:prstGeom prst="rect">
            <a:avLst/>
          </a:prstGeom>
        </p:spPr>
      </p:pic>
      <p:sp>
        <p:nvSpPr>
          <p:cNvPr id="23" name="TextBox 9">
            <a:extLst>
              <a:ext uri="{FF2B5EF4-FFF2-40B4-BE49-F238E27FC236}">
                <a16:creationId xmlns:a16="http://schemas.microsoft.com/office/drawing/2014/main" id="{98B7D61F-B039-7047-8996-6F56F5453935}"/>
              </a:ext>
            </a:extLst>
          </p:cNvPr>
          <p:cNvSpPr txBox="1"/>
          <p:nvPr/>
        </p:nvSpPr>
        <p:spPr>
          <a:xfrm>
            <a:off x="459642" y="3970078"/>
            <a:ext cx="6112607" cy="2477601"/>
          </a:xfrm>
          <a:prstGeom prst="rect">
            <a:avLst/>
          </a:prstGeom>
          <a:noFill/>
        </p:spPr>
        <p:txBody>
          <a:bodyPr wrap="square" rtlCol="0">
            <a:spAutoFit/>
          </a:bodyPr>
          <a:lstStyle/>
          <a:p>
            <a:r>
              <a:rPr lang="en-US" sz="15500" spc="-300" dirty="0" err="1">
                <a:ln w="117475">
                  <a:noFill/>
                </a:ln>
                <a:solidFill>
                  <a:schemeClr val="bg1"/>
                </a:solidFill>
                <a:latin typeface="Apple SD Gothic Neo Heavy" panose="02000300000000000000" pitchFamily="2" charset="-127"/>
                <a:ea typeface="Apple SD Gothic Neo Heavy" panose="02000300000000000000" pitchFamily="2" charset="-127"/>
                <a:cs typeface="Devanagari MT" panose="02000500020000000000" pitchFamily="2" charset="0"/>
              </a:rPr>
              <a:t>Ideash</a:t>
            </a:r>
            <a:endParaRPr lang="en-US" sz="15500" spc="-300" dirty="0">
              <a:ln w="117475">
                <a:noFill/>
              </a:ln>
              <a:solidFill>
                <a:schemeClr val="bg1"/>
              </a:solidFill>
              <a:latin typeface="Apple SD Gothic Neo Heavy" panose="02000300000000000000" pitchFamily="2" charset="-127"/>
              <a:ea typeface="Apple SD Gothic Neo Heavy" panose="02000300000000000000" pitchFamily="2" charset="-127"/>
              <a:cs typeface="Devanagari MT" panose="02000500020000000000" pitchFamily="2" charset="0"/>
            </a:endParaRPr>
          </a:p>
        </p:txBody>
      </p:sp>
      <p:sp>
        <p:nvSpPr>
          <p:cNvPr id="24" name="テキスト ボックス 23">
            <a:extLst>
              <a:ext uri="{FF2B5EF4-FFF2-40B4-BE49-F238E27FC236}">
                <a16:creationId xmlns:a16="http://schemas.microsoft.com/office/drawing/2014/main" id="{B0187CF0-7863-4242-8A40-8BFEFDE12EAD}"/>
              </a:ext>
            </a:extLst>
          </p:cNvPr>
          <p:cNvSpPr txBox="1"/>
          <p:nvPr/>
        </p:nvSpPr>
        <p:spPr>
          <a:xfrm>
            <a:off x="614045" y="3335110"/>
            <a:ext cx="2954655" cy="830997"/>
          </a:xfrm>
          <a:prstGeom prst="rect">
            <a:avLst/>
          </a:prstGeom>
          <a:noFill/>
          <a:effectLst/>
        </p:spPr>
        <p:txBody>
          <a:bodyPr wrap="none" rtlCol="0">
            <a:spAutoFit/>
          </a:bodyPr>
          <a:lstStyle/>
          <a:p>
            <a:r>
              <a:rPr kumimoji="1" lang="ja-JP" altLang="en-US" sz="2400" dirty="0">
                <a:solidFill>
                  <a:schemeClr val="bg1"/>
                </a:solidFill>
              </a:rPr>
              <a:t>オンライン</a:t>
            </a:r>
            <a:endParaRPr kumimoji="1" lang="en-US" altLang="ja-JP" sz="2400" dirty="0">
              <a:solidFill>
                <a:schemeClr val="bg1"/>
              </a:solidFill>
            </a:endParaRPr>
          </a:p>
          <a:p>
            <a:r>
              <a:rPr kumimoji="1" lang="ja-JP" altLang="en-US" sz="2400" dirty="0">
                <a:solidFill>
                  <a:schemeClr val="bg1"/>
                </a:solidFill>
              </a:rPr>
              <a:t>アイデア発想ツール</a:t>
            </a:r>
          </a:p>
        </p:txBody>
      </p:sp>
      <p:sp>
        <p:nvSpPr>
          <p:cNvPr id="25" name="テキスト ボックス 24">
            <a:extLst>
              <a:ext uri="{FF2B5EF4-FFF2-40B4-BE49-F238E27FC236}">
                <a16:creationId xmlns:a16="http://schemas.microsoft.com/office/drawing/2014/main" id="{BEA4BBF9-84CD-7F44-A26A-08A2B501FF4E}"/>
              </a:ext>
            </a:extLst>
          </p:cNvPr>
          <p:cNvSpPr txBox="1"/>
          <p:nvPr/>
        </p:nvSpPr>
        <p:spPr>
          <a:xfrm>
            <a:off x="7959213" y="6427149"/>
            <a:ext cx="4185185" cy="369332"/>
          </a:xfrm>
          <a:prstGeom prst="rect">
            <a:avLst/>
          </a:prstGeom>
          <a:noFill/>
        </p:spPr>
        <p:txBody>
          <a:bodyPr wrap="none" rtlCol="0">
            <a:spAutoFit/>
          </a:bodyPr>
          <a:lstStyle/>
          <a:p>
            <a:r>
              <a:rPr lang="en-US" altLang="ja-JP" dirty="0"/>
              <a:t>5K</a:t>
            </a:r>
            <a:r>
              <a:rPr lang="ja-JP" altLang="en-US" dirty="0"/>
              <a:t>　</a:t>
            </a:r>
            <a:r>
              <a:rPr lang="en-US" altLang="ja-JP" dirty="0"/>
              <a:t>Nakayama </a:t>
            </a:r>
            <a:r>
              <a:rPr lang="en-US" altLang="ja-JP" dirty="0" err="1"/>
              <a:t>Koresue</a:t>
            </a:r>
            <a:r>
              <a:rPr lang="en-US" altLang="ja-JP" dirty="0"/>
              <a:t> Kojima Naka Sakai</a:t>
            </a:r>
            <a:endParaRPr kumimoji="1" lang="ja-JP" altLang="en-US" dirty="0"/>
          </a:p>
        </p:txBody>
      </p:sp>
    </p:spTree>
    <p:extLst>
      <p:ext uri="{BB962C8B-B14F-4D97-AF65-F5344CB8AC3E}">
        <p14:creationId xmlns:p14="http://schemas.microsoft.com/office/powerpoint/2010/main" val="34740975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進捗管理</a:t>
              </a:r>
            </a:p>
          </p:txBody>
        </p:sp>
      </p:grpSp>
      <p:pic>
        <p:nvPicPr>
          <p:cNvPr id="3" name="図 2">
            <a:extLst>
              <a:ext uri="{FF2B5EF4-FFF2-40B4-BE49-F238E27FC236}">
                <a16:creationId xmlns:a16="http://schemas.microsoft.com/office/drawing/2014/main" id="{2FA45F12-40E4-D94D-B08E-21CC06751E0F}"/>
              </a:ext>
            </a:extLst>
          </p:cNvPr>
          <p:cNvPicPr>
            <a:picLocks noChangeAspect="1"/>
          </p:cNvPicPr>
          <p:nvPr/>
        </p:nvPicPr>
        <p:blipFill>
          <a:blip r:embed="rId3"/>
          <a:stretch>
            <a:fillRect/>
          </a:stretch>
        </p:blipFill>
        <p:spPr>
          <a:xfrm>
            <a:off x="-2730085" y="2075051"/>
            <a:ext cx="6858000" cy="6858000"/>
          </a:xfrm>
          <a:prstGeom prst="rect">
            <a:avLst/>
          </a:prstGeom>
        </p:spPr>
      </p:pic>
      <p:sp>
        <p:nvSpPr>
          <p:cNvPr id="12" name="テキスト ボックス 11">
            <a:extLst>
              <a:ext uri="{FF2B5EF4-FFF2-40B4-BE49-F238E27FC236}">
                <a16:creationId xmlns:a16="http://schemas.microsoft.com/office/drawing/2014/main" id="{3B857FC7-931A-C64C-9892-3DE873B1BD9D}"/>
              </a:ext>
            </a:extLst>
          </p:cNvPr>
          <p:cNvSpPr txBox="1"/>
          <p:nvPr/>
        </p:nvSpPr>
        <p:spPr>
          <a:xfrm>
            <a:off x="4289386" y="2075051"/>
            <a:ext cx="4337406" cy="523220"/>
          </a:xfrm>
          <a:prstGeom prst="rect">
            <a:avLst/>
          </a:prstGeom>
          <a:noFill/>
        </p:spPr>
        <p:txBody>
          <a:bodyPr wrap="none" rtlCol="0">
            <a:spAutoFit/>
          </a:bodyPr>
          <a:lstStyle/>
          <a:p>
            <a:r>
              <a:rPr kumimoji="1" lang="ja-JP" altLang="en-US" sz="2800" dirty="0">
                <a:solidFill>
                  <a:schemeClr val="bg1"/>
                </a:solidFill>
              </a:rPr>
              <a:t>進捗管理に </a:t>
            </a:r>
            <a:r>
              <a:rPr kumimoji="1" lang="en-US" altLang="ja-JP" sz="2800" b="1" dirty="0" err="1">
                <a:solidFill>
                  <a:schemeClr val="bg1"/>
                </a:solidFill>
              </a:rPr>
              <a:t>Zenhub</a:t>
            </a:r>
            <a:r>
              <a:rPr lang="en-US" altLang="ja-JP" sz="2800" b="1" dirty="0">
                <a:solidFill>
                  <a:schemeClr val="bg1"/>
                </a:solidFill>
              </a:rPr>
              <a:t> </a:t>
            </a:r>
            <a:r>
              <a:rPr kumimoji="1" lang="ja-JP" altLang="en-US" sz="2800" dirty="0">
                <a:solidFill>
                  <a:schemeClr val="bg1"/>
                </a:solidFill>
              </a:rPr>
              <a:t>を採用</a:t>
            </a:r>
          </a:p>
        </p:txBody>
      </p:sp>
      <p:sp>
        <p:nvSpPr>
          <p:cNvPr id="13" name="テキスト ボックス 12">
            <a:extLst>
              <a:ext uri="{FF2B5EF4-FFF2-40B4-BE49-F238E27FC236}">
                <a16:creationId xmlns:a16="http://schemas.microsoft.com/office/drawing/2014/main" id="{7B96D1B1-AB07-CF42-93E0-5974BB721186}"/>
              </a:ext>
            </a:extLst>
          </p:cNvPr>
          <p:cNvSpPr txBox="1"/>
          <p:nvPr/>
        </p:nvSpPr>
        <p:spPr>
          <a:xfrm>
            <a:off x="4289386" y="2640908"/>
            <a:ext cx="7326881" cy="3686458"/>
          </a:xfrm>
          <a:prstGeom prst="rect">
            <a:avLst/>
          </a:prstGeom>
          <a:noFill/>
        </p:spPr>
        <p:txBody>
          <a:bodyPr wrap="square" rtlCol="0">
            <a:spAutoFit/>
          </a:bodyPr>
          <a:lstStyle/>
          <a:p>
            <a:pPr>
              <a:lnSpc>
                <a:spcPct val="200000"/>
              </a:lnSpc>
            </a:pPr>
            <a:r>
              <a:rPr kumimoji="1" lang="ja-JP" altLang="en-US" sz="2400" dirty="0">
                <a:solidFill>
                  <a:schemeClr val="bg1"/>
                </a:solidFill>
              </a:rPr>
              <a:t>・</a:t>
            </a:r>
            <a:r>
              <a:rPr kumimoji="1" lang="en-US" altLang="ja-JP" sz="2400" dirty="0">
                <a:solidFill>
                  <a:schemeClr val="bg1"/>
                </a:solidFill>
              </a:rPr>
              <a:t>Chrome</a:t>
            </a:r>
            <a:r>
              <a:rPr kumimoji="1" lang="ja-JP" altLang="en-US" sz="2400" dirty="0">
                <a:solidFill>
                  <a:schemeClr val="bg1"/>
                </a:solidFill>
              </a:rPr>
              <a:t>の拡張機能</a:t>
            </a:r>
            <a:r>
              <a:rPr lang="ja-JP" altLang="en-US" sz="2400" dirty="0">
                <a:solidFill>
                  <a:schemeClr val="bg1"/>
                </a:solidFill>
              </a:rPr>
              <a:t>としてインストール</a:t>
            </a:r>
            <a:endParaRPr kumimoji="1" lang="en-US" altLang="ja-JP" sz="2400" dirty="0">
              <a:solidFill>
                <a:schemeClr val="bg1"/>
              </a:solidFill>
            </a:endParaRPr>
          </a:p>
          <a:p>
            <a:pPr>
              <a:lnSpc>
                <a:spcPct val="200000"/>
              </a:lnSpc>
            </a:pPr>
            <a:r>
              <a:rPr kumimoji="1" lang="ja-JP" altLang="en-US" sz="2400" dirty="0">
                <a:solidFill>
                  <a:schemeClr val="bg1"/>
                </a:solidFill>
              </a:rPr>
              <a:t>・</a:t>
            </a:r>
            <a:r>
              <a:rPr kumimoji="1" lang="en-US" altLang="ja-JP" sz="2400" dirty="0" err="1">
                <a:solidFill>
                  <a:schemeClr val="bg1"/>
                </a:solidFill>
              </a:rPr>
              <a:t>Github</a:t>
            </a:r>
            <a:r>
              <a:rPr kumimoji="1" lang="ja-JP" altLang="en-US" sz="2400" dirty="0">
                <a:solidFill>
                  <a:schemeClr val="bg1"/>
                </a:solidFill>
              </a:rPr>
              <a:t>上で使えるカンバン方式</a:t>
            </a:r>
            <a:endParaRPr kumimoji="1" lang="en-US" altLang="ja-JP" sz="2400" dirty="0">
              <a:solidFill>
                <a:schemeClr val="bg1"/>
              </a:solidFill>
            </a:endParaRPr>
          </a:p>
          <a:p>
            <a:pPr>
              <a:lnSpc>
                <a:spcPct val="200000"/>
              </a:lnSpc>
            </a:pPr>
            <a:r>
              <a:rPr kumimoji="1" lang="ja-JP" altLang="en-US" sz="2400" dirty="0">
                <a:solidFill>
                  <a:schemeClr val="bg1"/>
                </a:solidFill>
              </a:rPr>
              <a:t>・作業量予測などのレポート機能が豊富</a:t>
            </a:r>
            <a:endParaRPr kumimoji="1" lang="en-US" altLang="ja-JP" sz="2400" dirty="0">
              <a:solidFill>
                <a:schemeClr val="bg1"/>
              </a:solidFill>
            </a:endParaRPr>
          </a:p>
          <a:p>
            <a:pPr>
              <a:lnSpc>
                <a:spcPct val="200000"/>
              </a:lnSpc>
            </a:pPr>
            <a:r>
              <a:rPr kumimoji="1" lang="ja-JP" altLang="en-US" sz="2400" dirty="0">
                <a:solidFill>
                  <a:schemeClr val="bg1"/>
                </a:solidFill>
              </a:rPr>
              <a:t>・</a:t>
            </a:r>
            <a:r>
              <a:rPr lang="ja-JP" altLang="en-US" sz="2400" dirty="0">
                <a:solidFill>
                  <a:schemeClr val="bg1"/>
                </a:solidFill>
              </a:rPr>
              <a:t>動作が軽快</a:t>
            </a:r>
            <a:endParaRPr lang="en-US" altLang="ja-JP" sz="2400" dirty="0">
              <a:solidFill>
                <a:schemeClr val="bg1"/>
              </a:solidFill>
            </a:endParaRPr>
          </a:p>
          <a:p>
            <a:pPr>
              <a:lnSpc>
                <a:spcPct val="200000"/>
              </a:lnSpc>
            </a:pPr>
            <a:r>
              <a:rPr lang="ja-JP" altLang="en-US" sz="2400" dirty="0">
                <a:solidFill>
                  <a:schemeClr val="bg1"/>
                </a:solidFill>
              </a:rPr>
              <a:t>・</a:t>
            </a:r>
            <a:r>
              <a:rPr lang="en-US" altLang="ja-JP" sz="2400" dirty="0">
                <a:solidFill>
                  <a:schemeClr val="bg1"/>
                </a:solidFill>
              </a:rPr>
              <a:t>Issue</a:t>
            </a:r>
            <a:r>
              <a:rPr lang="ja-JP" altLang="en-US" sz="2400" dirty="0">
                <a:solidFill>
                  <a:schemeClr val="bg1"/>
                </a:solidFill>
              </a:rPr>
              <a:t>などが</a:t>
            </a:r>
            <a:r>
              <a:rPr lang="en-US" altLang="ja-JP" sz="2400" dirty="0">
                <a:solidFill>
                  <a:schemeClr val="bg1"/>
                </a:solidFill>
              </a:rPr>
              <a:t>Close</a:t>
            </a:r>
            <a:r>
              <a:rPr lang="ja-JP" altLang="en-US" sz="2400" dirty="0">
                <a:solidFill>
                  <a:schemeClr val="bg1"/>
                </a:solidFill>
              </a:rPr>
              <a:t>されると自動で移動される</a:t>
            </a:r>
            <a:endParaRPr lang="en-US" altLang="ja-JP" sz="2400" dirty="0">
              <a:solidFill>
                <a:schemeClr val="bg1"/>
              </a:solidFill>
            </a:endParaRPr>
          </a:p>
        </p:txBody>
      </p:sp>
    </p:spTree>
    <p:extLst>
      <p:ext uri="{BB962C8B-B14F-4D97-AF65-F5344CB8AC3E}">
        <p14:creationId xmlns:p14="http://schemas.microsoft.com/office/powerpoint/2010/main" val="2806437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角丸四角形 4">
            <a:extLst>
              <a:ext uri="{FF2B5EF4-FFF2-40B4-BE49-F238E27FC236}">
                <a16:creationId xmlns:a16="http://schemas.microsoft.com/office/drawing/2014/main" id="{E6556A9D-F86E-FD4A-821A-B034637BE187}"/>
              </a:ext>
            </a:extLst>
          </p:cNvPr>
          <p:cNvSpPr/>
          <p:nvPr/>
        </p:nvSpPr>
        <p:spPr>
          <a:xfrm>
            <a:off x="492559" y="1844456"/>
            <a:ext cx="11206882" cy="4744528"/>
          </a:xfrm>
          <a:prstGeom prst="roundRect">
            <a:avLst>
              <a:gd name="adj" fmla="val 0"/>
            </a:avLst>
          </a:prstGeom>
          <a:ln>
            <a:noFill/>
          </a:ln>
          <a:effectLst>
            <a:outerShdw blurRad="50800" dist="38100" dir="18900000" sx="101000" sy="101000" algn="b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
        <p:nvSpPr>
          <p:cNvPr id="64" name="正方形/長方形 63">
            <a:extLst>
              <a:ext uri="{FF2B5EF4-FFF2-40B4-BE49-F238E27FC236}">
                <a16:creationId xmlns:a16="http://schemas.microsoft.com/office/drawing/2014/main" id="{CFD698A6-0747-4ADB-B28E-633F0827C301}"/>
              </a:ext>
            </a:extLst>
          </p:cNvPr>
          <p:cNvSpPr/>
          <p:nvPr/>
        </p:nvSpPr>
        <p:spPr>
          <a:xfrm>
            <a:off x="912019" y="4955119"/>
            <a:ext cx="2476629" cy="1340402"/>
          </a:xfrm>
          <a:prstGeom prst="rect">
            <a:avLst/>
          </a:prstGeom>
          <a:solidFill>
            <a:srgbClr val="C4DF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5" name="テキスト ボックス 64">
            <a:extLst>
              <a:ext uri="{FF2B5EF4-FFF2-40B4-BE49-F238E27FC236}">
                <a16:creationId xmlns:a16="http://schemas.microsoft.com/office/drawing/2014/main" id="{5DF84BE1-F27B-4FD7-A897-86E6F7F254CE}"/>
              </a:ext>
            </a:extLst>
          </p:cNvPr>
          <p:cNvSpPr txBox="1"/>
          <p:nvPr/>
        </p:nvSpPr>
        <p:spPr>
          <a:xfrm>
            <a:off x="1244464" y="5026184"/>
            <a:ext cx="1890261" cy="400110"/>
          </a:xfrm>
          <a:prstGeom prst="rect">
            <a:avLst/>
          </a:prstGeom>
          <a:noFill/>
        </p:spPr>
        <p:txBody>
          <a:bodyPr wrap="none" rtlCol="0">
            <a:spAutoFit/>
          </a:bodyPr>
          <a:lstStyle/>
          <a:p>
            <a:r>
              <a:rPr lang="ja-JP" altLang="en-US" sz="2000" dirty="0">
                <a:latin typeface="+mn-ea"/>
              </a:rPr>
              <a:t>クライアント</a:t>
            </a:r>
            <a:r>
              <a:rPr lang="en-US" altLang="ja-JP" sz="2000" dirty="0">
                <a:latin typeface="+mn-ea"/>
              </a:rPr>
              <a:t>C</a:t>
            </a:r>
            <a:endParaRPr kumimoji="1" lang="en-US" altLang="ja-JP" sz="2000" dirty="0">
              <a:latin typeface="+mn-ea"/>
            </a:endParaRPr>
          </a:p>
        </p:txBody>
      </p:sp>
      <p:sp>
        <p:nvSpPr>
          <p:cNvPr id="11" name="正方形/長方形 10">
            <a:extLst>
              <a:ext uri="{FF2B5EF4-FFF2-40B4-BE49-F238E27FC236}">
                <a16:creationId xmlns:a16="http://schemas.microsoft.com/office/drawing/2014/main" id="{71EA2F36-AD10-4949-8D39-70586704AB65}"/>
              </a:ext>
            </a:extLst>
          </p:cNvPr>
          <p:cNvSpPr/>
          <p:nvPr/>
        </p:nvSpPr>
        <p:spPr>
          <a:xfrm>
            <a:off x="918295" y="2071232"/>
            <a:ext cx="4692837" cy="1340402"/>
          </a:xfrm>
          <a:prstGeom prst="rect">
            <a:avLst/>
          </a:prstGeom>
          <a:solidFill>
            <a:srgbClr val="C4DF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2" name="正方形/長方形 61">
            <a:extLst>
              <a:ext uri="{FF2B5EF4-FFF2-40B4-BE49-F238E27FC236}">
                <a16:creationId xmlns:a16="http://schemas.microsoft.com/office/drawing/2014/main" id="{800B5E17-1D2C-42CB-98D5-65FE9E885D20}"/>
              </a:ext>
            </a:extLst>
          </p:cNvPr>
          <p:cNvSpPr/>
          <p:nvPr/>
        </p:nvSpPr>
        <p:spPr>
          <a:xfrm>
            <a:off x="918295" y="3504701"/>
            <a:ext cx="2476629" cy="1340402"/>
          </a:xfrm>
          <a:prstGeom prst="rect">
            <a:avLst/>
          </a:prstGeom>
          <a:solidFill>
            <a:srgbClr val="C4DF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3" name="テキスト ボックス 62">
            <a:extLst>
              <a:ext uri="{FF2B5EF4-FFF2-40B4-BE49-F238E27FC236}">
                <a16:creationId xmlns:a16="http://schemas.microsoft.com/office/drawing/2014/main" id="{F2583B49-727A-40BF-A7CD-869463E038D5}"/>
              </a:ext>
            </a:extLst>
          </p:cNvPr>
          <p:cNvSpPr txBox="1"/>
          <p:nvPr/>
        </p:nvSpPr>
        <p:spPr>
          <a:xfrm>
            <a:off x="1250740" y="3545920"/>
            <a:ext cx="1890261" cy="400110"/>
          </a:xfrm>
          <a:prstGeom prst="rect">
            <a:avLst/>
          </a:prstGeom>
          <a:noFill/>
        </p:spPr>
        <p:txBody>
          <a:bodyPr wrap="none" rtlCol="0">
            <a:spAutoFit/>
          </a:bodyPr>
          <a:lstStyle/>
          <a:p>
            <a:r>
              <a:rPr lang="ja-JP" altLang="en-US" sz="2000" dirty="0">
                <a:latin typeface="+mn-ea"/>
              </a:rPr>
              <a:t>クライアント</a:t>
            </a:r>
            <a:r>
              <a:rPr lang="en-US" altLang="ja-JP" sz="2000" dirty="0">
                <a:latin typeface="+mn-ea"/>
              </a:rPr>
              <a:t>B</a:t>
            </a:r>
            <a:endParaRPr kumimoji="1" lang="en-US" altLang="ja-JP" sz="2000" dirty="0">
              <a:latin typeface="+mn-ea"/>
            </a:endParaRPr>
          </a:p>
        </p:txBody>
      </p:sp>
      <p:sp>
        <p:nvSpPr>
          <p:cNvPr id="58" name="正方形/長方形 57">
            <a:extLst>
              <a:ext uri="{FF2B5EF4-FFF2-40B4-BE49-F238E27FC236}">
                <a16:creationId xmlns:a16="http://schemas.microsoft.com/office/drawing/2014/main" id="{3CFE32FD-8375-44B1-B256-F115D06BE2AA}"/>
              </a:ext>
            </a:extLst>
          </p:cNvPr>
          <p:cNvSpPr/>
          <p:nvPr/>
        </p:nvSpPr>
        <p:spPr>
          <a:xfrm>
            <a:off x="6428447" y="2071942"/>
            <a:ext cx="4845258" cy="4293465"/>
          </a:xfrm>
          <a:prstGeom prst="rect">
            <a:avLst/>
          </a:prstGeom>
          <a:solidFill>
            <a:srgbClr val="C4DFF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25BC9DDD-CBBD-1D47-9924-040E14F29B8B}"/>
              </a:ext>
            </a:extLst>
          </p:cNvPr>
          <p:cNvSpPr txBox="1"/>
          <p:nvPr/>
        </p:nvSpPr>
        <p:spPr>
          <a:xfrm>
            <a:off x="6428447" y="2071942"/>
            <a:ext cx="2462534" cy="400110"/>
          </a:xfrm>
          <a:prstGeom prst="rect">
            <a:avLst/>
          </a:prstGeom>
          <a:noFill/>
        </p:spPr>
        <p:txBody>
          <a:bodyPr wrap="none" rtlCol="0">
            <a:spAutoFit/>
          </a:bodyPr>
          <a:lstStyle/>
          <a:p>
            <a:r>
              <a:rPr kumimoji="1" lang="en-US" altLang="ja-JP" sz="2000" dirty="0">
                <a:latin typeface="+mn-ea"/>
              </a:rPr>
              <a:t>Rails (</a:t>
            </a:r>
            <a:r>
              <a:rPr kumimoji="1" lang="en-US" altLang="ja-JP" sz="2000" dirty="0" err="1">
                <a:latin typeface="+mn-ea"/>
              </a:rPr>
              <a:t>ActionCable</a:t>
            </a:r>
            <a:r>
              <a:rPr kumimoji="1" lang="en-US" altLang="ja-JP" sz="2000" dirty="0">
                <a:latin typeface="+mn-ea"/>
              </a:rPr>
              <a:t>)</a:t>
            </a:r>
          </a:p>
        </p:txBody>
      </p:sp>
      <p:pic>
        <p:nvPicPr>
          <p:cNvPr id="3" name="図 2">
            <a:extLst>
              <a:ext uri="{FF2B5EF4-FFF2-40B4-BE49-F238E27FC236}">
                <a16:creationId xmlns:a16="http://schemas.microsoft.com/office/drawing/2014/main" id="{59907187-11F3-1A49-9215-2CC53BF74111}"/>
              </a:ext>
            </a:extLst>
          </p:cNvPr>
          <p:cNvPicPr>
            <a:picLocks noChangeAspect="1"/>
          </p:cNvPicPr>
          <p:nvPr/>
        </p:nvPicPr>
        <p:blipFill>
          <a:blip r:embed="rId3">
            <a:duotone>
              <a:prstClr val="black"/>
              <a:schemeClr val="bg2">
                <a:lumMod val="75000"/>
                <a:tint val="45000"/>
                <a:satMod val="400000"/>
              </a:schemeClr>
            </a:duotone>
          </a:blip>
          <a:stretch>
            <a:fillRect/>
          </a:stretch>
        </p:blipFill>
        <p:spPr>
          <a:xfrm>
            <a:off x="1243246" y="2477705"/>
            <a:ext cx="826688" cy="826688"/>
          </a:xfrm>
          <a:prstGeom prst="rect">
            <a:avLst/>
          </a:prstGeom>
        </p:spPr>
      </p:pic>
      <p:grpSp>
        <p:nvGrpSpPr>
          <p:cNvPr id="50" name="グループ化 49">
            <a:extLst>
              <a:ext uri="{FF2B5EF4-FFF2-40B4-BE49-F238E27FC236}">
                <a16:creationId xmlns:a16="http://schemas.microsoft.com/office/drawing/2014/main" id="{E2E7A716-C749-E541-91CB-2D60EC4F46C8}"/>
              </a:ext>
            </a:extLst>
          </p:cNvPr>
          <p:cNvGrpSpPr/>
          <p:nvPr/>
        </p:nvGrpSpPr>
        <p:grpSpPr>
          <a:xfrm>
            <a:off x="-457200" y="583671"/>
            <a:ext cx="5420061" cy="1048320"/>
            <a:chOff x="0" y="3240"/>
            <a:chExt cx="5420061" cy="1048320"/>
          </a:xfrm>
          <a:solidFill>
            <a:srgbClr val="FFFFFF"/>
          </a:solidFill>
        </p:grpSpPr>
        <p:sp>
          <p:nvSpPr>
            <p:cNvPr id="51" name="角丸四角形 50">
              <a:extLst>
                <a:ext uri="{FF2B5EF4-FFF2-40B4-BE49-F238E27FC236}">
                  <a16:creationId xmlns:a16="http://schemas.microsoft.com/office/drawing/2014/main" id="{E80184C7-BAEE-614C-999B-EEBD0CBE1196}"/>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54" name="角丸四角形 4">
              <a:extLst>
                <a:ext uri="{FF2B5EF4-FFF2-40B4-BE49-F238E27FC236}">
                  <a16:creationId xmlns:a16="http://schemas.microsoft.com/office/drawing/2014/main" id="{4B7D5D20-5D20-B14E-B28B-E9CE7730523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a:solidFill>
                    <a:schemeClr val="tx1">
                      <a:lumMod val="75000"/>
                      <a:lumOff val="25000"/>
                    </a:schemeClr>
                  </a:solidFill>
                </a:rPr>
                <a:t>　　通信の流れ</a:t>
              </a:r>
            </a:p>
          </p:txBody>
        </p:sp>
      </p:grpSp>
      <p:sp>
        <p:nvSpPr>
          <p:cNvPr id="40" name="テキスト ボックス 39">
            <a:extLst>
              <a:ext uri="{FF2B5EF4-FFF2-40B4-BE49-F238E27FC236}">
                <a16:creationId xmlns:a16="http://schemas.microsoft.com/office/drawing/2014/main" id="{562A7770-B8BB-4162-A819-9ED2787FB957}"/>
              </a:ext>
            </a:extLst>
          </p:cNvPr>
          <p:cNvSpPr txBox="1"/>
          <p:nvPr/>
        </p:nvSpPr>
        <p:spPr>
          <a:xfrm>
            <a:off x="1250740" y="2112451"/>
            <a:ext cx="1890261" cy="400110"/>
          </a:xfrm>
          <a:prstGeom prst="rect">
            <a:avLst/>
          </a:prstGeom>
          <a:noFill/>
        </p:spPr>
        <p:txBody>
          <a:bodyPr wrap="none" rtlCol="0">
            <a:spAutoFit/>
          </a:bodyPr>
          <a:lstStyle/>
          <a:p>
            <a:r>
              <a:rPr lang="ja-JP" altLang="en-US" sz="2000" dirty="0">
                <a:latin typeface="+mn-ea"/>
              </a:rPr>
              <a:t>クライアント</a:t>
            </a:r>
            <a:r>
              <a:rPr lang="en-US" altLang="ja-JP" sz="2000" dirty="0">
                <a:latin typeface="+mn-ea"/>
              </a:rPr>
              <a:t>A</a:t>
            </a:r>
            <a:endParaRPr kumimoji="1" lang="en-US" altLang="ja-JP" sz="2000" dirty="0">
              <a:latin typeface="+mn-ea"/>
            </a:endParaRPr>
          </a:p>
        </p:txBody>
      </p:sp>
      <p:sp>
        <p:nvSpPr>
          <p:cNvPr id="8" name="円柱 7">
            <a:extLst>
              <a:ext uri="{FF2B5EF4-FFF2-40B4-BE49-F238E27FC236}">
                <a16:creationId xmlns:a16="http://schemas.microsoft.com/office/drawing/2014/main" id="{9A467552-A5EB-4C18-890E-2DE042373C82}"/>
              </a:ext>
            </a:extLst>
          </p:cNvPr>
          <p:cNvSpPr/>
          <p:nvPr/>
        </p:nvSpPr>
        <p:spPr>
          <a:xfrm rot="16200000">
            <a:off x="5543993" y="2123360"/>
            <a:ext cx="599441" cy="1568166"/>
          </a:xfrm>
          <a:prstGeom prst="ca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0" name="テキスト ボックス 9">
            <a:extLst>
              <a:ext uri="{FF2B5EF4-FFF2-40B4-BE49-F238E27FC236}">
                <a16:creationId xmlns:a16="http://schemas.microsoft.com/office/drawing/2014/main" id="{9EBB89A5-6E70-4A51-AA74-50E03CA578C7}"/>
              </a:ext>
            </a:extLst>
          </p:cNvPr>
          <p:cNvSpPr txBox="1"/>
          <p:nvPr/>
        </p:nvSpPr>
        <p:spPr>
          <a:xfrm>
            <a:off x="3557353" y="4563225"/>
            <a:ext cx="2702389" cy="338554"/>
          </a:xfrm>
          <a:prstGeom prst="rect">
            <a:avLst/>
          </a:prstGeom>
          <a:noFill/>
        </p:spPr>
        <p:txBody>
          <a:bodyPr wrap="square" rtlCol="0">
            <a:spAutoFit/>
          </a:bodyPr>
          <a:lstStyle/>
          <a:p>
            <a:pPr algn="ctr"/>
            <a:r>
              <a:rPr kumimoji="1" lang="en-US" altLang="ja-JP" sz="1600" dirty="0"/>
              <a:t>WebSocket</a:t>
            </a:r>
            <a:r>
              <a:rPr kumimoji="1" lang="ja-JP" altLang="en-US" sz="1600" dirty="0"/>
              <a:t>通信</a:t>
            </a:r>
            <a:r>
              <a:rPr kumimoji="1" lang="en-US" altLang="ja-JP" sz="1600" dirty="0"/>
              <a:t>(</a:t>
            </a:r>
            <a:r>
              <a:rPr kumimoji="1" lang="ja-JP" altLang="en-US" sz="1600" dirty="0"/>
              <a:t>トンネル</a:t>
            </a:r>
            <a:r>
              <a:rPr kumimoji="1" lang="en-US" altLang="ja-JP" sz="1600" dirty="0"/>
              <a:t>)</a:t>
            </a:r>
            <a:endParaRPr kumimoji="1" lang="ja-JP" altLang="en-US" sz="1600" dirty="0"/>
          </a:p>
        </p:txBody>
      </p:sp>
      <p:pic>
        <p:nvPicPr>
          <p:cNvPr id="15" name="図 14">
            <a:extLst>
              <a:ext uri="{FF2B5EF4-FFF2-40B4-BE49-F238E27FC236}">
                <a16:creationId xmlns:a16="http://schemas.microsoft.com/office/drawing/2014/main" id="{C651B4F6-A749-4EBC-8E42-16CD693C08B0}"/>
              </a:ext>
            </a:extLst>
          </p:cNvPr>
          <p:cNvPicPr>
            <a:picLocks noChangeAspect="1"/>
          </p:cNvPicPr>
          <p:nvPr/>
        </p:nvPicPr>
        <p:blipFill>
          <a:blip r:embed="rId4">
            <a:biLevel thresh="25000"/>
          </a:blip>
          <a:stretch>
            <a:fillRect/>
          </a:stretch>
        </p:blipFill>
        <p:spPr>
          <a:xfrm>
            <a:off x="10280653" y="5414779"/>
            <a:ext cx="735188" cy="735188"/>
          </a:xfrm>
          <a:prstGeom prst="rect">
            <a:avLst/>
          </a:prstGeom>
        </p:spPr>
      </p:pic>
      <p:pic>
        <p:nvPicPr>
          <p:cNvPr id="56" name="図 55">
            <a:extLst>
              <a:ext uri="{FF2B5EF4-FFF2-40B4-BE49-F238E27FC236}">
                <a16:creationId xmlns:a16="http://schemas.microsoft.com/office/drawing/2014/main" id="{3A6FBF1E-9C72-4760-B6DA-2D1E52311353}"/>
              </a:ext>
            </a:extLst>
          </p:cNvPr>
          <p:cNvPicPr>
            <a:picLocks noChangeAspect="1"/>
          </p:cNvPicPr>
          <p:nvPr/>
        </p:nvPicPr>
        <p:blipFill>
          <a:blip r:embed="rId3">
            <a:duotone>
              <a:prstClr val="black"/>
              <a:schemeClr val="bg2">
                <a:lumMod val="75000"/>
                <a:tint val="45000"/>
                <a:satMod val="400000"/>
              </a:schemeClr>
            </a:duotone>
          </a:blip>
          <a:stretch>
            <a:fillRect/>
          </a:stretch>
        </p:blipFill>
        <p:spPr>
          <a:xfrm>
            <a:off x="1243246" y="3803376"/>
            <a:ext cx="826688" cy="826688"/>
          </a:xfrm>
          <a:prstGeom prst="rect">
            <a:avLst/>
          </a:prstGeom>
        </p:spPr>
      </p:pic>
      <p:pic>
        <p:nvPicPr>
          <p:cNvPr id="57" name="図 56">
            <a:extLst>
              <a:ext uri="{FF2B5EF4-FFF2-40B4-BE49-F238E27FC236}">
                <a16:creationId xmlns:a16="http://schemas.microsoft.com/office/drawing/2014/main" id="{3FF15D25-03AA-4D09-8D42-2E32132BDD09}"/>
              </a:ext>
            </a:extLst>
          </p:cNvPr>
          <p:cNvPicPr>
            <a:picLocks noChangeAspect="1"/>
          </p:cNvPicPr>
          <p:nvPr/>
        </p:nvPicPr>
        <p:blipFill>
          <a:blip r:embed="rId3">
            <a:duotone>
              <a:prstClr val="black"/>
              <a:schemeClr val="bg2">
                <a:lumMod val="75000"/>
                <a:tint val="45000"/>
                <a:satMod val="400000"/>
              </a:schemeClr>
            </a:duotone>
          </a:blip>
          <a:stretch>
            <a:fillRect/>
          </a:stretch>
        </p:blipFill>
        <p:spPr>
          <a:xfrm>
            <a:off x="1213001" y="5319264"/>
            <a:ext cx="826688" cy="826688"/>
          </a:xfrm>
          <a:prstGeom prst="rect">
            <a:avLst/>
          </a:prstGeom>
        </p:spPr>
      </p:pic>
      <p:sp>
        <p:nvSpPr>
          <p:cNvPr id="17" name="テキスト ボックス 16">
            <a:extLst>
              <a:ext uri="{FF2B5EF4-FFF2-40B4-BE49-F238E27FC236}">
                <a16:creationId xmlns:a16="http://schemas.microsoft.com/office/drawing/2014/main" id="{62C4CAD0-B82A-4E50-8C94-A36DFF74A158}"/>
              </a:ext>
            </a:extLst>
          </p:cNvPr>
          <p:cNvSpPr txBox="1"/>
          <p:nvPr/>
        </p:nvSpPr>
        <p:spPr>
          <a:xfrm>
            <a:off x="7132371" y="3763721"/>
            <a:ext cx="3324019" cy="369332"/>
          </a:xfrm>
          <a:prstGeom prst="rect">
            <a:avLst/>
          </a:prstGeom>
          <a:solidFill>
            <a:schemeClr val="bg1"/>
          </a:solidFill>
        </p:spPr>
        <p:txBody>
          <a:bodyPr wrap="square" rtlCol="0">
            <a:spAutoFit/>
          </a:bodyPr>
          <a:lstStyle/>
          <a:p>
            <a:r>
              <a:rPr kumimoji="1" lang="en-US" altLang="ja-JP" dirty="0"/>
              <a:t>3. DB</a:t>
            </a:r>
            <a:r>
              <a:rPr kumimoji="1" lang="ja-JP" altLang="en-US" dirty="0"/>
              <a:t>に保存</a:t>
            </a:r>
          </a:p>
        </p:txBody>
      </p:sp>
      <p:sp>
        <p:nvSpPr>
          <p:cNvPr id="66" name="テキスト ボックス 65">
            <a:extLst>
              <a:ext uri="{FF2B5EF4-FFF2-40B4-BE49-F238E27FC236}">
                <a16:creationId xmlns:a16="http://schemas.microsoft.com/office/drawing/2014/main" id="{67439208-567F-4E12-8B26-C92671D63ABE}"/>
              </a:ext>
            </a:extLst>
          </p:cNvPr>
          <p:cNvSpPr txBox="1"/>
          <p:nvPr/>
        </p:nvSpPr>
        <p:spPr>
          <a:xfrm>
            <a:off x="7132371" y="2786945"/>
            <a:ext cx="3324019" cy="369332"/>
          </a:xfrm>
          <a:prstGeom prst="rect">
            <a:avLst/>
          </a:prstGeom>
          <a:solidFill>
            <a:schemeClr val="bg1"/>
          </a:solidFill>
        </p:spPr>
        <p:txBody>
          <a:bodyPr wrap="square" rtlCol="0">
            <a:spAutoFit/>
          </a:bodyPr>
          <a:lstStyle/>
          <a:p>
            <a:r>
              <a:rPr kumimoji="1" lang="en-US" altLang="ja-JP" dirty="0"/>
              <a:t>2. </a:t>
            </a:r>
            <a:r>
              <a:rPr kumimoji="1" lang="ja-JP" altLang="en-US" dirty="0"/>
              <a:t>内容に合わせて処理</a:t>
            </a:r>
          </a:p>
        </p:txBody>
      </p:sp>
      <p:sp>
        <p:nvSpPr>
          <p:cNvPr id="67" name="テキスト ボックス 66">
            <a:extLst>
              <a:ext uri="{FF2B5EF4-FFF2-40B4-BE49-F238E27FC236}">
                <a16:creationId xmlns:a16="http://schemas.microsoft.com/office/drawing/2014/main" id="{0EA04F51-F3F6-4FAB-8C78-6DD2A9AAEF64}"/>
              </a:ext>
            </a:extLst>
          </p:cNvPr>
          <p:cNvSpPr txBox="1"/>
          <p:nvPr/>
        </p:nvSpPr>
        <p:spPr>
          <a:xfrm>
            <a:off x="7132370" y="4740497"/>
            <a:ext cx="3324019" cy="369332"/>
          </a:xfrm>
          <a:prstGeom prst="rect">
            <a:avLst/>
          </a:prstGeom>
          <a:solidFill>
            <a:schemeClr val="bg1"/>
          </a:solidFill>
        </p:spPr>
        <p:txBody>
          <a:bodyPr wrap="square" rtlCol="0">
            <a:spAutoFit/>
          </a:bodyPr>
          <a:lstStyle/>
          <a:p>
            <a:r>
              <a:rPr kumimoji="1" lang="en-US" altLang="ja-JP" dirty="0"/>
              <a:t>4. </a:t>
            </a:r>
            <a:r>
              <a:rPr kumimoji="1" lang="ja-JP" altLang="en-US" dirty="0"/>
              <a:t>全てのクライアントに送信</a:t>
            </a:r>
          </a:p>
        </p:txBody>
      </p:sp>
      <p:cxnSp>
        <p:nvCxnSpPr>
          <p:cNvPr id="19" name="直線矢印コネクタ 18">
            <a:extLst>
              <a:ext uri="{FF2B5EF4-FFF2-40B4-BE49-F238E27FC236}">
                <a16:creationId xmlns:a16="http://schemas.microsoft.com/office/drawing/2014/main" id="{C144438E-8D66-4797-8851-81ABBC7FB6FB}"/>
              </a:ext>
            </a:extLst>
          </p:cNvPr>
          <p:cNvCxnSpPr>
            <a:stCxn id="66" idx="2"/>
            <a:endCxn id="17" idx="0"/>
          </p:cNvCxnSpPr>
          <p:nvPr/>
        </p:nvCxnSpPr>
        <p:spPr>
          <a:xfrm>
            <a:off x="8794381" y="3156277"/>
            <a:ext cx="0" cy="60744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線矢印コネクタ 68">
            <a:extLst>
              <a:ext uri="{FF2B5EF4-FFF2-40B4-BE49-F238E27FC236}">
                <a16:creationId xmlns:a16="http://schemas.microsoft.com/office/drawing/2014/main" id="{16DBF73A-2C18-4ED7-8FA7-BEAA965187A6}"/>
              </a:ext>
            </a:extLst>
          </p:cNvPr>
          <p:cNvCxnSpPr/>
          <p:nvPr/>
        </p:nvCxnSpPr>
        <p:spPr>
          <a:xfrm>
            <a:off x="8794381" y="4133053"/>
            <a:ext cx="0" cy="607444"/>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8" name="円柱 77">
            <a:extLst>
              <a:ext uri="{FF2B5EF4-FFF2-40B4-BE49-F238E27FC236}">
                <a16:creationId xmlns:a16="http://schemas.microsoft.com/office/drawing/2014/main" id="{4D2690B1-6B8D-46D9-B611-AA4B21E53093}"/>
              </a:ext>
            </a:extLst>
          </p:cNvPr>
          <p:cNvSpPr/>
          <p:nvPr/>
        </p:nvSpPr>
        <p:spPr>
          <a:xfrm rot="16200000">
            <a:off x="4411999" y="2312137"/>
            <a:ext cx="599441" cy="3835546"/>
          </a:xfrm>
          <a:prstGeom prst="ca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79" name="円柱 78">
            <a:extLst>
              <a:ext uri="{FF2B5EF4-FFF2-40B4-BE49-F238E27FC236}">
                <a16:creationId xmlns:a16="http://schemas.microsoft.com/office/drawing/2014/main" id="{8AA0C8FE-A5AD-4553-9B93-191B09560B21}"/>
              </a:ext>
            </a:extLst>
          </p:cNvPr>
          <p:cNvSpPr/>
          <p:nvPr/>
        </p:nvSpPr>
        <p:spPr>
          <a:xfrm rot="16200000">
            <a:off x="4412000" y="3792792"/>
            <a:ext cx="599441" cy="3835546"/>
          </a:xfrm>
          <a:prstGeom prst="can">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cxnSp>
        <p:nvCxnSpPr>
          <p:cNvPr id="81" name="コネクタ: カギ線 80">
            <a:extLst>
              <a:ext uri="{FF2B5EF4-FFF2-40B4-BE49-F238E27FC236}">
                <a16:creationId xmlns:a16="http://schemas.microsoft.com/office/drawing/2014/main" id="{2E642EFC-A53C-48D6-9380-D80E006E033A}"/>
              </a:ext>
            </a:extLst>
          </p:cNvPr>
          <p:cNvCxnSpPr>
            <a:cxnSpLocks/>
            <a:stCxn id="67" idx="1"/>
          </p:cNvCxnSpPr>
          <p:nvPr/>
        </p:nvCxnSpPr>
        <p:spPr>
          <a:xfrm rot="10800000">
            <a:off x="2544974" y="4265307"/>
            <a:ext cx="4587397" cy="659856"/>
          </a:xfrm>
          <a:prstGeom prst="bentConnector3">
            <a:avLst>
              <a:gd name="adj1" fmla="val 3685"/>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線矢印コネクタ 86">
            <a:extLst>
              <a:ext uri="{FF2B5EF4-FFF2-40B4-BE49-F238E27FC236}">
                <a16:creationId xmlns:a16="http://schemas.microsoft.com/office/drawing/2014/main" id="{CCA62331-ACDB-4DD9-9056-5C70638AE9D2}"/>
              </a:ext>
            </a:extLst>
          </p:cNvPr>
          <p:cNvCxnSpPr>
            <a:cxnSpLocks/>
          </p:cNvCxnSpPr>
          <p:nvPr/>
        </p:nvCxnSpPr>
        <p:spPr>
          <a:xfrm>
            <a:off x="4962861" y="2795133"/>
            <a:ext cx="201616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0" name="コネクタ: カギ線 89">
            <a:extLst>
              <a:ext uri="{FF2B5EF4-FFF2-40B4-BE49-F238E27FC236}">
                <a16:creationId xmlns:a16="http://schemas.microsoft.com/office/drawing/2014/main" id="{8B5FFED1-BE9B-4516-9683-0739B2B9BA7A}"/>
              </a:ext>
            </a:extLst>
          </p:cNvPr>
          <p:cNvCxnSpPr>
            <a:cxnSpLocks/>
          </p:cNvCxnSpPr>
          <p:nvPr/>
        </p:nvCxnSpPr>
        <p:spPr>
          <a:xfrm rot="10800000" flipV="1">
            <a:off x="2544978" y="4925162"/>
            <a:ext cx="4587393" cy="807445"/>
          </a:xfrm>
          <a:prstGeom prst="bentConnector3">
            <a:avLst>
              <a:gd name="adj1" fmla="val 3392"/>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コネクタ: カギ線 95">
            <a:extLst>
              <a:ext uri="{FF2B5EF4-FFF2-40B4-BE49-F238E27FC236}">
                <a16:creationId xmlns:a16="http://schemas.microsoft.com/office/drawing/2014/main" id="{2DBEF2AC-74A0-4986-9ABF-3F8825E2777C}"/>
              </a:ext>
            </a:extLst>
          </p:cNvPr>
          <p:cNvCxnSpPr>
            <a:cxnSpLocks/>
          </p:cNvCxnSpPr>
          <p:nvPr/>
        </p:nvCxnSpPr>
        <p:spPr>
          <a:xfrm rot="10800000">
            <a:off x="4911687" y="3114289"/>
            <a:ext cx="2220689" cy="1822909"/>
          </a:xfrm>
          <a:prstGeom prst="bentConnector3">
            <a:avLst>
              <a:gd name="adj1" fmla="val 7007"/>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9" name="テキスト ボックス 108">
            <a:extLst>
              <a:ext uri="{FF2B5EF4-FFF2-40B4-BE49-F238E27FC236}">
                <a16:creationId xmlns:a16="http://schemas.microsoft.com/office/drawing/2014/main" id="{872656A2-C739-47E8-B166-44F7EB600167}"/>
              </a:ext>
            </a:extLst>
          </p:cNvPr>
          <p:cNvSpPr txBox="1"/>
          <p:nvPr/>
        </p:nvSpPr>
        <p:spPr>
          <a:xfrm>
            <a:off x="2276501" y="2496072"/>
            <a:ext cx="2611953" cy="369332"/>
          </a:xfrm>
          <a:prstGeom prst="rect">
            <a:avLst/>
          </a:prstGeom>
          <a:solidFill>
            <a:schemeClr val="bg1"/>
          </a:solidFill>
          <a:ln>
            <a:noFill/>
          </a:ln>
        </p:spPr>
        <p:txBody>
          <a:bodyPr wrap="square" rtlCol="0">
            <a:spAutoFit/>
          </a:bodyPr>
          <a:lstStyle/>
          <a:p>
            <a:r>
              <a:rPr lang="en-US" altLang="ja-JP" dirty="0"/>
              <a:t>1. </a:t>
            </a:r>
            <a:r>
              <a:rPr lang="ja-JP" altLang="en-US" dirty="0"/>
              <a:t>メッセージ送信</a:t>
            </a:r>
            <a:endParaRPr kumimoji="1" lang="ja-JP" altLang="en-US" dirty="0"/>
          </a:p>
        </p:txBody>
      </p:sp>
      <p:sp>
        <p:nvSpPr>
          <p:cNvPr id="115" name="テキスト ボックス 114">
            <a:extLst>
              <a:ext uri="{FF2B5EF4-FFF2-40B4-BE49-F238E27FC236}">
                <a16:creationId xmlns:a16="http://schemas.microsoft.com/office/drawing/2014/main" id="{B56F53A6-BEA5-4AE9-B08E-A31D445E89A8}"/>
              </a:ext>
            </a:extLst>
          </p:cNvPr>
          <p:cNvSpPr txBox="1"/>
          <p:nvPr/>
        </p:nvSpPr>
        <p:spPr>
          <a:xfrm>
            <a:off x="2271752" y="2944355"/>
            <a:ext cx="2616703" cy="369332"/>
          </a:xfrm>
          <a:prstGeom prst="rect">
            <a:avLst/>
          </a:prstGeom>
          <a:solidFill>
            <a:schemeClr val="bg1"/>
          </a:solidFill>
          <a:ln>
            <a:noFill/>
          </a:ln>
        </p:spPr>
        <p:txBody>
          <a:bodyPr wrap="square" rtlCol="0">
            <a:spAutoFit/>
          </a:bodyPr>
          <a:lstStyle/>
          <a:p>
            <a:r>
              <a:rPr lang="en-US" altLang="ja-JP" dirty="0"/>
              <a:t>5. </a:t>
            </a:r>
            <a:r>
              <a:rPr lang="ja-JP" altLang="en-US" dirty="0"/>
              <a:t> 内容に合わせて処理</a:t>
            </a:r>
            <a:endParaRPr kumimoji="1" lang="ja-JP" altLang="en-US" dirty="0"/>
          </a:p>
        </p:txBody>
      </p:sp>
    </p:spTree>
    <p:extLst>
      <p:ext uri="{BB962C8B-B14F-4D97-AF65-F5344CB8AC3E}">
        <p14:creationId xmlns:p14="http://schemas.microsoft.com/office/powerpoint/2010/main" val="973478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9"/>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8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9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66" grpId="0" animBg="1"/>
      <p:bldP spid="67" grpId="0" animBg="1"/>
      <p:bldP spid="109" grpId="0" animBg="1"/>
      <p:bldP spid="1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アピールポイント</a:t>
              </a:r>
            </a:p>
          </p:txBody>
        </p:sp>
      </p:grpSp>
      <p:pic>
        <p:nvPicPr>
          <p:cNvPr id="13" name="図 12">
            <a:extLst>
              <a:ext uri="{FF2B5EF4-FFF2-40B4-BE49-F238E27FC236}">
                <a16:creationId xmlns:a16="http://schemas.microsoft.com/office/drawing/2014/main" id="{034960B4-4B06-8D4F-817A-ABA315277E46}"/>
              </a:ext>
            </a:extLst>
          </p:cNvPr>
          <p:cNvPicPr>
            <a:picLocks noChangeAspect="1"/>
          </p:cNvPicPr>
          <p:nvPr/>
        </p:nvPicPr>
        <p:blipFill>
          <a:blip r:embed="rId3"/>
          <a:stretch>
            <a:fillRect/>
          </a:stretch>
        </p:blipFill>
        <p:spPr>
          <a:xfrm>
            <a:off x="5717708" y="1818257"/>
            <a:ext cx="6626249" cy="6626249"/>
          </a:xfrm>
          <a:prstGeom prst="rect">
            <a:avLst/>
          </a:prstGeom>
        </p:spPr>
      </p:pic>
      <p:sp>
        <p:nvSpPr>
          <p:cNvPr id="12" name="テキスト ボックス 11">
            <a:extLst>
              <a:ext uri="{FF2B5EF4-FFF2-40B4-BE49-F238E27FC236}">
                <a16:creationId xmlns:a16="http://schemas.microsoft.com/office/drawing/2014/main" id="{D3474230-030F-564D-8E83-2D796C1D673D}"/>
              </a:ext>
            </a:extLst>
          </p:cNvPr>
          <p:cNvSpPr txBox="1"/>
          <p:nvPr/>
        </p:nvSpPr>
        <p:spPr>
          <a:xfrm>
            <a:off x="675343" y="2459798"/>
            <a:ext cx="5724644" cy="3363293"/>
          </a:xfrm>
          <a:prstGeom prst="rect">
            <a:avLst/>
          </a:prstGeom>
          <a:noFill/>
        </p:spPr>
        <p:txBody>
          <a:bodyPr wrap="none" rtlCol="0">
            <a:spAutoFit/>
          </a:bodyPr>
          <a:lstStyle/>
          <a:p>
            <a:pPr>
              <a:lnSpc>
                <a:spcPct val="150000"/>
              </a:lnSpc>
            </a:pPr>
            <a:r>
              <a:rPr kumimoji="1" lang="ja-JP" altLang="en-US" sz="2400" dirty="0">
                <a:solidFill>
                  <a:schemeClr val="bg1"/>
                </a:solidFill>
              </a:rPr>
              <a:t>・情報の少ない</a:t>
            </a:r>
            <a:r>
              <a:rPr kumimoji="1" lang="en-US" altLang="ja-JP" sz="2400" dirty="0">
                <a:solidFill>
                  <a:schemeClr val="bg1"/>
                </a:solidFill>
              </a:rPr>
              <a:t>Rails6</a:t>
            </a:r>
            <a:r>
              <a:rPr kumimoji="1" lang="ja-JP" altLang="en-US" sz="2400" dirty="0">
                <a:solidFill>
                  <a:schemeClr val="bg1"/>
                </a:solidFill>
              </a:rPr>
              <a:t>を使用</a:t>
            </a:r>
            <a:endParaRPr kumimoji="1" lang="en-US" altLang="ja-JP" sz="2400" dirty="0">
              <a:solidFill>
                <a:schemeClr val="bg1"/>
              </a:solidFill>
            </a:endParaRPr>
          </a:p>
          <a:p>
            <a:pPr>
              <a:lnSpc>
                <a:spcPct val="150000"/>
              </a:lnSpc>
            </a:pPr>
            <a:r>
              <a:rPr lang="ja-JP" altLang="en-US" sz="2400" dirty="0">
                <a:solidFill>
                  <a:schemeClr val="bg1"/>
                </a:solidFill>
              </a:rPr>
              <a:t>・非同期処理</a:t>
            </a:r>
            <a:r>
              <a:rPr lang="en-US" altLang="ja-JP" sz="2400" dirty="0">
                <a:solidFill>
                  <a:schemeClr val="bg1"/>
                </a:solidFill>
              </a:rPr>
              <a:t>(A</a:t>
            </a:r>
            <a:r>
              <a:rPr lang="en" altLang="ja-JP" sz="2400" dirty="0">
                <a:solidFill>
                  <a:schemeClr val="bg1"/>
                </a:solidFill>
              </a:rPr>
              <a:t>ctionCable)</a:t>
            </a:r>
          </a:p>
          <a:p>
            <a:pPr>
              <a:lnSpc>
                <a:spcPct val="150000"/>
              </a:lnSpc>
            </a:pPr>
            <a:r>
              <a:rPr lang="ja-JP" altLang="en-US" sz="2400" dirty="0">
                <a:solidFill>
                  <a:schemeClr val="bg1"/>
                </a:solidFill>
              </a:rPr>
              <a:t>・シンプルでスタイリッシュなデザイン</a:t>
            </a:r>
            <a:endParaRPr lang="en-US" altLang="ja-JP" sz="2400" dirty="0">
              <a:solidFill>
                <a:schemeClr val="bg1"/>
              </a:solidFill>
            </a:endParaRPr>
          </a:p>
          <a:p>
            <a:pPr>
              <a:lnSpc>
                <a:spcPct val="150000"/>
              </a:lnSpc>
            </a:pPr>
            <a:r>
              <a:rPr lang="ja-JP" altLang="en-US" sz="2400" dirty="0">
                <a:solidFill>
                  <a:schemeClr val="bg1"/>
                </a:solidFill>
              </a:rPr>
              <a:t>・誰でも使えるような</a:t>
            </a:r>
            <a:r>
              <a:rPr lang="en-US" altLang="ja-JP" sz="2400" dirty="0">
                <a:solidFill>
                  <a:schemeClr val="bg1"/>
                </a:solidFill>
              </a:rPr>
              <a:t>UI</a:t>
            </a:r>
          </a:p>
          <a:p>
            <a:pPr>
              <a:lnSpc>
                <a:spcPct val="150000"/>
              </a:lnSpc>
            </a:pPr>
            <a:r>
              <a:rPr lang="ja-JP" altLang="en-US" sz="2400" dirty="0">
                <a:solidFill>
                  <a:schemeClr val="bg1"/>
                </a:solidFill>
              </a:rPr>
              <a:t>・ユーザーの意見を取り入れた改良</a:t>
            </a:r>
            <a:endParaRPr lang="en-US" altLang="ja-JP" sz="2400" dirty="0">
              <a:solidFill>
                <a:schemeClr val="bg1"/>
              </a:solidFill>
            </a:endParaRPr>
          </a:p>
          <a:p>
            <a:pPr>
              <a:lnSpc>
                <a:spcPct val="150000"/>
              </a:lnSpc>
            </a:pPr>
            <a:r>
              <a:rPr lang="ja-JP" altLang="en-US" sz="2400" dirty="0">
                <a:solidFill>
                  <a:schemeClr val="bg1"/>
                </a:solidFill>
              </a:rPr>
              <a:t>・プロダクトとして進化させやすい構造</a:t>
            </a:r>
            <a:endParaRPr lang="en-US" altLang="ja-JP" sz="2400" dirty="0">
              <a:solidFill>
                <a:schemeClr val="bg1"/>
              </a:solidFill>
            </a:endParaRPr>
          </a:p>
        </p:txBody>
      </p:sp>
      <p:sp>
        <p:nvSpPr>
          <p:cNvPr id="2" name="テキスト ボックス 1">
            <a:extLst>
              <a:ext uri="{FF2B5EF4-FFF2-40B4-BE49-F238E27FC236}">
                <a16:creationId xmlns:a16="http://schemas.microsoft.com/office/drawing/2014/main" id="{5A07790A-13B3-BC41-8C48-F6B2EB000A0A}"/>
              </a:ext>
            </a:extLst>
          </p:cNvPr>
          <p:cNvSpPr txBox="1"/>
          <p:nvPr/>
        </p:nvSpPr>
        <p:spPr>
          <a:xfrm>
            <a:off x="5313615" y="2032000"/>
            <a:ext cx="184731" cy="461665"/>
          </a:xfrm>
          <a:prstGeom prst="rect">
            <a:avLst/>
          </a:prstGeom>
          <a:noFill/>
        </p:spPr>
        <p:txBody>
          <a:bodyPr wrap="none" rtlCol="0">
            <a:spAutoFit/>
          </a:bodyPr>
          <a:lstStyle/>
          <a:p>
            <a:endParaRPr kumimoji="1" lang="ja-JP" altLang="en-US" sz="2400" b="1">
              <a:solidFill>
                <a:schemeClr val="bg1"/>
              </a:solidFill>
            </a:endParaRPr>
          </a:p>
        </p:txBody>
      </p:sp>
    </p:spTree>
    <p:extLst>
      <p:ext uri="{BB962C8B-B14F-4D97-AF65-F5344CB8AC3E}">
        <p14:creationId xmlns:p14="http://schemas.microsoft.com/office/powerpoint/2010/main" val="3712629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a:t>
              </a:r>
              <a:r>
                <a:rPr lang="ja-JP" altLang="en-US" sz="3200" dirty="0">
                  <a:solidFill>
                    <a:schemeClr val="tx1">
                      <a:lumMod val="75000"/>
                      <a:lumOff val="25000"/>
                    </a:schemeClr>
                  </a:solidFill>
                </a:rPr>
                <a:t>機能</a:t>
              </a:r>
              <a:endParaRPr lang="ja-JP" altLang="en-US" sz="3200" kern="1200" dirty="0">
                <a:solidFill>
                  <a:schemeClr val="tx1">
                    <a:lumMod val="75000"/>
                    <a:lumOff val="25000"/>
                  </a:schemeClr>
                </a:solidFill>
              </a:endParaRPr>
            </a:p>
          </p:txBody>
        </p:sp>
      </p:grpSp>
      <p:sp>
        <p:nvSpPr>
          <p:cNvPr id="13" name="角丸四角形 12">
            <a:extLst>
              <a:ext uri="{FF2B5EF4-FFF2-40B4-BE49-F238E27FC236}">
                <a16:creationId xmlns:a16="http://schemas.microsoft.com/office/drawing/2014/main" id="{CF65CCAF-E2A6-1B43-A712-5613DDD2E5B9}"/>
              </a:ext>
            </a:extLst>
          </p:cNvPr>
          <p:cNvSpPr/>
          <p:nvPr/>
        </p:nvSpPr>
        <p:spPr>
          <a:xfrm>
            <a:off x="1224989" y="2052642"/>
            <a:ext cx="3971551" cy="1328984"/>
          </a:xfrm>
          <a:prstGeom prst="roundRect">
            <a:avLst>
              <a:gd name="adj" fmla="val 1009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20" name="角丸四角形 19">
            <a:extLst>
              <a:ext uri="{FF2B5EF4-FFF2-40B4-BE49-F238E27FC236}">
                <a16:creationId xmlns:a16="http://schemas.microsoft.com/office/drawing/2014/main" id="{32CB04D3-2775-D34B-B25D-125767B0F123}"/>
              </a:ext>
            </a:extLst>
          </p:cNvPr>
          <p:cNvSpPr/>
          <p:nvPr/>
        </p:nvSpPr>
        <p:spPr>
          <a:xfrm>
            <a:off x="1224988" y="3542246"/>
            <a:ext cx="3971551" cy="1328984"/>
          </a:xfrm>
          <a:prstGeom prst="roundRect">
            <a:avLst>
              <a:gd name="adj" fmla="val 1009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23" name="角丸四角形 22">
            <a:extLst>
              <a:ext uri="{FF2B5EF4-FFF2-40B4-BE49-F238E27FC236}">
                <a16:creationId xmlns:a16="http://schemas.microsoft.com/office/drawing/2014/main" id="{71BA2854-FCEB-2043-8490-F2BF452F67A8}"/>
              </a:ext>
            </a:extLst>
          </p:cNvPr>
          <p:cNvSpPr/>
          <p:nvPr/>
        </p:nvSpPr>
        <p:spPr>
          <a:xfrm>
            <a:off x="1224988" y="5031850"/>
            <a:ext cx="3971551" cy="1328984"/>
          </a:xfrm>
          <a:prstGeom prst="roundRect">
            <a:avLst>
              <a:gd name="adj" fmla="val 1009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24" name="加算記号 23">
            <a:extLst>
              <a:ext uri="{FF2B5EF4-FFF2-40B4-BE49-F238E27FC236}">
                <a16:creationId xmlns:a16="http://schemas.microsoft.com/office/drawing/2014/main" id="{CC6CB821-ABBD-3844-8F8B-FF3AAD0FF0BD}"/>
              </a:ext>
            </a:extLst>
          </p:cNvPr>
          <p:cNvSpPr/>
          <p:nvPr/>
        </p:nvSpPr>
        <p:spPr>
          <a:xfrm>
            <a:off x="5482748" y="3740981"/>
            <a:ext cx="943429" cy="928914"/>
          </a:xfrm>
          <a:prstGeom prst="mathPlus">
            <a:avLst/>
          </a:prstGeom>
          <a:solidFill>
            <a:schemeClr val="bg1"/>
          </a:solidFill>
          <a:ln/>
        </p:spPr>
        <p:style>
          <a:lnRef idx="3">
            <a:schemeClr val="lt1"/>
          </a:lnRef>
          <a:fillRef idx="1">
            <a:schemeClr val="accent2"/>
          </a:fillRef>
          <a:effectRef idx="1">
            <a:schemeClr val="accent2"/>
          </a:effectRef>
          <a:fontRef idx="minor">
            <a:schemeClr val="lt1"/>
          </a:fontRef>
        </p:style>
        <p:txBody>
          <a:bodyPr rtlCol="0" anchor="ctr"/>
          <a:lstStyle/>
          <a:p>
            <a:pPr algn="ctr"/>
            <a:endParaRPr kumimoji="1" lang="ja-JP" altLang="en-US">
              <a:solidFill>
                <a:srgbClr val="3D9190"/>
              </a:solidFill>
            </a:endParaRPr>
          </a:p>
        </p:txBody>
      </p:sp>
      <p:sp>
        <p:nvSpPr>
          <p:cNvPr id="25" name="角丸四角形 24">
            <a:extLst>
              <a:ext uri="{FF2B5EF4-FFF2-40B4-BE49-F238E27FC236}">
                <a16:creationId xmlns:a16="http://schemas.microsoft.com/office/drawing/2014/main" id="{83FFD648-8DCC-A340-8BB0-9DE044F015BE}"/>
              </a:ext>
            </a:extLst>
          </p:cNvPr>
          <p:cNvSpPr/>
          <p:nvPr/>
        </p:nvSpPr>
        <p:spPr>
          <a:xfrm>
            <a:off x="6645047" y="5452493"/>
            <a:ext cx="4030207" cy="926102"/>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26" name="テキスト ボックス 25">
            <a:extLst>
              <a:ext uri="{FF2B5EF4-FFF2-40B4-BE49-F238E27FC236}">
                <a16:creationId xmlns:a16="http://schemas.microsoft.com/office/drawing/2014/main" id="{B1148920-CA22-B94B-A891-29DBB9802757}"/>
              </a:ext>
            </a:extLst>
          </p:cNvPr>
          <p:cNvSpPr txBox="1"/>
          <p:nvPr/>
        </p:nvSpPr>
        <p:spPr>
          <a:xfrm>
            <a:off x="1861677" y="2455524"/>
            <a:ext cx="2698175" cy="523220"/>
          </a:xfrm>
          <a:prstGeom prst="rect">
            <a:avLst/>
          </a:prstGeom>
          <a:solidFill>
            <a:schemeClr val="bg1"/>
          </a:solidFill>
        </p:spPr>
        <p:txBody>
          <a:bodyPr wrap="none" rtlCol="0">
            <a:spAutoFit/>
          </a:bodyPr>
          <a:lstStyle/>
          <a:p>
            <a:r>
              <a:rPr kumimoji="1" lang="ja-JP" altLang="en-US" sz="2800">
                <a:solidFill>
                  <a:srgbClr val="3D9190"/>
                </a:solidFill>
              </a:rPr>
              <a:t>ユーザ管理機能</a:t>
            </a:r>
          </a:p>
        </p:txBody>
      </p:sp>
      <p:sp>
        <p:nvSpPr>
          <p:cNvPr id="27" name="テキスト ボックス 26">
            <a:extLst>
              <a:ext uri="{FF2B5EF4-FFF2-40B4-BE49-F238E27FC236}">
                <a16:creationId xmlns:a16="http://schemas.microsoft.com/office/drawing/2014/main" id="{94EB7B97-CB43-4C45-ADB1-05BBDBA0DE20}"/>
              </a:ext>
            </a:extLst>
          </p:cNvPr>
          <p:cNvSpPr txBox="1"/>
          <p:nvPr/>
        </p:nvSpPr>
        <p:spPr>
          <a:xfrm>
            <a:off x="2598585" y="3945128"/>
            <a:ext cx="1620957" cy="523220"/>
          </a:xfrm>
          <a:prstGeom prst="rect">
            <a:avLst/>
          </a:prstGeom>
          <a:solidFill>
            <a:schemeClr val="bg1"/>
          </a:solidFill>
        </p:spPr>
        <p:txBody>
          <a:bodyPr wrap="none" rtlCol="0">
            <a:spAutoFit/>
          </a:bodyPr>
          <a:lstStyle/>
          <a:p>
            <a:r>
              <a:rPr kumimoji="1" lang="ja-JP" altLang="en-US" sz="2800">
                <a:solidFill>
                  <a:srgbClr val="3D9190"/>
                </a:solidFill>
              </a:rPr>
              <a:t>メモ機能</a:t>
            </a:r>
          </a:p>
        </p:txBody>
      </p:sp>
      <p:pic>
        <p:nvPicPr>
          <p:cNvPr id="28" name="図 27">
            <a:extLst>
              <a:ext uri="{FF2B5EF4-FFF2-40B4-BE49-F238E27FC236}">
                <a16:creationId xmlns:a16="http://schemas.microsoft.com/office/drawing/2014/main" id="{22A5CDB8-5443-0B4B-9A0B-B38D077F3B95}"/>
              </a:ext>
            </a:extLst>
          </p:cNvPr>
          <p:cNvPicPr>
            <a:picLocks noChangeAspect="1"/>
          </p:cNvPicPr>
          <p:nvPr/>
        </p:nvPicPr>
        <p:blipFill>
          <a:blip r:embed="rId3">
            <a:duotone>
              <a:prstClr val="black"/>
              <a:srgbClr val="3D9190">
                <a:tint val="45000"/>
                <a:satMod val="400000"/>
              </a:srgbClr>
            </a:duotone>
            <a:extLst>
              <a:ext uri="{BEBA8EAE-BF5A-486C-A8C5-ECC9F3942E4B}">
                <a14:imgProps xmlns:a14="http://schemas.microsoft.com/office/drawing/2010/main">
                  <a14:imgLayer r:embed="rId4">
                    <a14:imgEffect>
                      <a14:backgroundRemoval t="9524" b="89683" l="9353" r="95683">
                        <a14:foregroundMark x1="82734" y1="47619" x2="82734" y2="47619"/>
                      </a14:backgroundRemoval>
                    </a14:imgEffect>
                  </a14:imgLayer>
                </a14:imgProps>
              </a:ext>
            </a:extLst>
          </a:blip>
          <a:stretch>
            <a:fillRect/>
          </a:stretch>
        </p:blipFill>
        <p:spPr>
          <a:xfrm>
            <a:off x="1760225" y="5434732"/>
            <a:ext cx="616390" cy="558742"/>
          </a:xfrm>
          <a:prstGeom prst="rect">
            <a:avLst/>
          </a:prstGeom>
          <a:solidFill>
            <a:schemeClr val="bg1"/>
          </a:solidFill>
        </p:spPr>
      </p:pic>
      <p:pic>
        <p:nvPicPr>
          <p:cNvPr id="29" name="図 28">
            <a:extLst>
              <a:ext uri="{FF2B5EF4-FFF2-40B4-BE49-F238E27FC236}">
                <a16:creationId xmlns:a16="http://schemas.microsoft.com/office/drawing/2014/main" id="{FD260BB8-EA8A-F348-BB19-0F1C5750A2B7}"/>
              </a:ext>
            </a:extLst>
          </p:cNvPr>
          <p:cNvPicPr>
            <a:picLocks noChangeAspect="1"/>
          </p:cNvPicPr>
          <p:nvPr/>
        </p:nvPicPr>
        <p:blipFill>
          <a:blip r:embed="rId5">
            <a:duotone>
              <a:prstClr val="black"/>
              <a:srgbClr val="3D9190">
                <a:tint val="45000"/>
                <a:satMod val="400000"/>
              </a:srgbClr>
            </a:duotone>
            <a:extLst>
              <a:ext uri="{BEBA8EAE-BF5A-486C-A8C5-ECC9F3942E4B}">
                <a14:imgProps xmlns:a14="http://schemas.microsoft.com/office/drawing/2010/main">
                  <a14:imgLayer r:embed="rId6">
                    <a14:imgEffect>
                      <a14:backgroundRemoval t="9917" b="89256" l="9836" r="95902">
                        <a14:foregroundMark x1="56557" y1="54545" x2="56557" y2="54545"/>
                        <a14:foregroundMark x1="80328" y1="31405" x2="80328" y2="31405"/>
                      </a14:backgroundRemoval>
                    </a14:imgEffect>
                  </a14:imgLayer>
                </a14:imgProps>
              </a:ext>
            </a:extLst>
          </a:blip>
          <a:stretch>
            <a:fillRect/>
          </a:stretch>
        </p:blipFill>
        <p:spPr>
          <a:xfrm>
            <a:off x="2068420" y="3942528"/>
            <a:ext cx="530165" cy="525820"/>
          </a:xfrm>
          <a:prstGeom prst="rect">
            <a:avLst/>
          </a:prstGeom>
          <a:solidFill>
            <a:schemeClr val="bg1"/>
          </a:solidFill>
        </p:spPr>
      </p:pic>
      <p:sp>
        <p:nvSpPr>
          <p:cNvPr id="30" name="テキスト ボックス 29">
            <a:extLst>
              <a:ext uri="{FF2B5EF4-FFF2-40B4-BE49-F238E27FC236}">
                <a16:creationId xmlns:a16="http://schemas.microsoft.com/office/drawing/2014/main" id="{DCAFAA25-450E-8046-93FF-E88D39EDBB51}"/>
              </a:ext>
            </a:extLst>
          </p:cNvPr>
          <p:cNvSpPr txBox="1"/>
          <p:nvPr/>
        </p:nvSpPr>
        <p:spPr>
          <a:xfrm>
            <a:off x="2251057" y="5452493"/>
            <a:ext cx="2529860" cy="523220"/>
          </a:xfrm>
          <a:prstGeom prst="rect">
            <a:avLst/>
          </a:prstGeom>
          <a:solidFill>
            <a:schemeClr val="bg1"/>
          </a:solidFill>
        </p:spPr>
        <p:txBody>
          <a:bodyPr wrap="none" rtlCol="0">
            <a:spAutoFit/>
          </a:bodyPr>
          <a:lstStyle/>
          <a:p>
            <a:r>
              <a:rPr kumimoji="1" lang="ja-JP" altLang="en-US" sz="2800">
                <a:solidFill>
                  <a:srgbClr val="3D9190"/>
                </a:solidFill>
              </a:rPr>
              <a:t>ブレスト</a:t>
            </a:r>
            <a:r>
              <a:rPr kumimoji="1" lang="en-US" altLang="ja-JP" sz="2800" dirty="0">
                <a:solidFill>
                  <a:srgbClr val="3D9190"/>
                </a:solidFill>
              </a:rPr>
              <a:t>β</a:t>
            </a:r>
            <a:r>
              <a:rPr kumimoji="1" lang="ja-JP" altLang="en-US" sz="2800">
                <a:solidFill>
                  <a:srgbClr val="3D9190"/>
                </a:solidFill>
              </a:rPr>
              <a:t>機能</a:t>
            </a:r>
          </a:p>
        </p:txBody>
      </p:sp>
      <p:sp>
        <p:nvSpPr>
          <p:cNvPr id="31" name="角丸四角形 30">
            <a:extLst>
              <a:ext uri="{FF2B5EF4-FFF2-40B4-BE49-F238E27FC236}">
                <a16:creationId xmlns:a16="http://schemas.microsoft.com/office/drawing/2014/main" id="{396531C9-5AD9-DA49-94DB-CDC8EB0B9DFF}"/>
              </a:ext>
            </a:extLst>
          </p:cNvPr>
          <p:cNvSpPr/>
          <p:nvPr/>
        </p:nvSpPr>
        <p:spPr>
          <a:xfrm>
            <a:off x="6645047" y="4322866"/>
            <a:ext cx="4030207" cy="926102"/>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32" name="角丸四角形 31">
            <a:extLst>
              <a:ext uri="{FF2B5EF4-FFF2-40B4-BE49-F238E27FC236}">
                <a16:creationId xmlns:a16="http://schemas.microsoft.com/office/drawing/2014/main" id="{F09DC40B-CF03-814F-976D-906FE522F92F}"/>
              </a:ext>
            </a:extLst>
          </p:cNvPr>
          <p:cNvSpPr/>
          <p:nvPr/>
        </p:nvSpPr>
        <p:spPr>
          <a:xfrm>
            <a:off x="6645048" y="3187754"/>
            <a:ext cx="4030207" cy="926102"/>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33" name="角丸四角形 32">
            <a:extLst>
              <a:ext uri="{FF2B5EF4-FFF2-40B4-BE49-F238E27FC236}">
                <a16:creationId xmlns:a16="http://schemas.microsoft.com/office/drawing/2014/main" id="{05E6AD0A-6A13-1749-8D75-A574C52A2A90}"/>
              </a:ext>
            </a:extLst>
          </p:cNvPr>
          <p:cNvSpPr/>
          <p:nvPr/>
        </p:nvSpPr>
        <p:spPr>
          <a:xfrm>
            <a:off x="6645049" y="2052642"/>
            <a:ext cx="4030207" cy="926102"/>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34" name="テキスト ボックス 33">
            <a:extLst>
              <a:ext uri="{FF2B5EF4-FFF2-40B4-BE49-F238E27FC236}">
                <a16:creationId xmlns:a16="http://schemas.microsoft.com/office/drawing/2014/main" id="{7BC87E75-2985-B349-9A8D-23EC92D2BFA0}"/>
              </a:ext>
            </a:extLst>
          </p:cNvPr>
          <p:cNvSpPr txBox="1"/>
          <p:nvPr/>
        </p:nvSpPr>
        <p:spPr>
          <a:xfrm>
            <a:off x="6951983" y="2281928"/>
            <a:ext cx="3416320" cy="523220"/>
          </a:xfrm>
          <a:prstGeom prst="rect">
            <a:avLst/>
          </a:prstGeom>
          <a:solidFill>
            <a:schemeClr val="bg1"/>
          </a:solidFill>
        </p:spPr>
        <p:txBody>
          <a:bodyPr wrap="none" rtlCol="0">
            <a:spAutoFit/>
          </a:bodyPr>
          <a:lstStyle/>
          <a:p>
            <a:r>
              <a:rPr kumimoji="1" lang="ja-JP" altLang="en-US" sz="2800" dirty="0">
                <a:solidFill>
                  <a:srgbClr val="3D9190"/>
                </a:solidFill>
              </a:rPr>
              <a:t>ブレスト機能正規版</a:t>
            </a:r>
            <a:endParaRPr kumimoji="1" lang="en-US" altLang="ja-JP" sz="2800" dirty="0">
              <a:solidFill>
                <a:srgbClr val="3D9190"/>
              </a:solidFill>
            </a:endParaRPr>
          </a:p>
        </p:txBody>
      </p:sp>
      <p:sp>
        <p:nvSpPr>
          <p:cNvPr id="35" name="テキスト ボックス 34">
            <a:extLst>
              <a:ext uri="{FF2B5EF4-FFF2-40B4-BE49-F238E27FC236}">
                <a16:creationId xmlns:a16="http://schemas.microsoft.com/office/drawing/2014/main" id="{CBEADAFA-7BBC-014B-A3B3-13590BB8DC28}"/>
              </a:ext>
            </a:extLst>
          </p:cNvPr>
          <p:cNvSpPr txBox="1"/>
          <p:nvPr/>
        </p:nvSpPr>
        <p:spPr>
          <a:xfrm>
            <a:off x="6772448" y="4564859"/>
            <a:ext cx="3775393" cy="523220"/>
          </a:xfrm>
          <a:prstGeom prst="rect">
            <a:avLst/>
          </a:prstGeom>
          <a:solidFill>
            <a:schemeClr val="bg1"/>
          </a:solidFill>
        </p:spPr>
        <p:txBody>
          <a:bodyPr wrap="none" rtlCol="0">
            <a:spAutoFit/>
          </a:bodyPr>
          <a:lstStyle/>
          <a:p>
            <a:r>
              <a:rPr kumimoji="1" lang="ja-JP" altLang="en-US" sz="2800">
                <a:solidFill>
                  <a:srgbClr val="3D9190"/>
                </a:solidFill>
              </a:rPr>
              <a:t>単語ガチャ・スロット</a:t>
            </a:r>
            <a:endParaRPr kumimoji="1" lang="en-US" altLang="ja-JP" sz="2800" dirty="0">
              <a:solidFill>
                <a:srgbClr val="3D9190"/>
              </a:solidFill>
            </a:endParaRPr>
          </a:p>
        </p:txBody>
      </p:sp>
      <p:sp>
        <p:nvSpPr>
          <p:cNvPr id="36" name="テキスト ボックス 35">
            <a:extLst>
              <a:ext uri="{FF2B5EF4-FFF2-40B4-BE49-F238E27FC236}">
                <a16:creationId xmlns:a16="http://schemas.microsoft.com/office/drawing/2014/main" id="{69917B55-F072-9541-9045-8B001BB0696D}"/>
              </a:ext>
            </a:extLst>
          </p:cNvPr>
          <p:cNvSpPr txBox="1"/>
          <p:nvPr/>
        </p:nvSpPr>
        <p:spPr>
          <a:xfrm>
            <a:off x="7490592" y="3389195"/>
            <a:ext cx="2339102" cy="523220"/>
          </a:xfrm>
          <a:prstGeom prst="rect">
            <a:avLst/>
          </a:prstGeom>
          <a:solidFill>
            <a:schemeClr val="bg1"/>
          </a:solidFill>
        </p:spPr>
        <p:txBody>
          <a:bodyPr wrap="none" rtlCol="0">
            <a:spAutoFit/>
          </a:bodyPr>
          <a:lstStyle/>
          <a:p>
            <a:r>
              <a:rPr kumimoji="1" lang="ja-JP" altLang="en-US" sz="2800" dirty="0">
                <a:solidFill>
                  <a:srgbClr val="3D9190"/>
                </a:solidFill>
              </a:rPr>
              <a:t>マンダラート</a:t>
            </a:r>
            <a:endParaRPr kumimoji="1" lang="en-US" altLang="ja-JP" sz="2800" dirty="0">
              <a:solidFill>
                <a:srgbClr val="3D9190"/>
              </a:solidFill>
            </a:endParaRPr>
          </a:p>
        </p:txBody>
      </p:sp>
      <p:sp>
        <p:nvSpPr>
          <p:cNvPr id="37" name="テキスト ボックス 36">
            <a:extLst>
              <a:ext uri="{FF2B5EF4-FFF2-40B4-BE49-F238E27FC236}">
                <a16:creationId xmlns:a16="http://schemas.microsoft.com/office/drawing/2014/main" id="{EE448230-8E8C-014A-9E4B-718E80B5E817}"/>
              </a:ext>
            </a:extLst>
          </p:cNvPr>
          <p:cNvSpPr txBox="1"/>
          <p:nvPr/>
        </p:nvSpPr>
        <p:spPr>
          <a:xfrm>
            <a:off x="7849665" y="5653934"/>
            <a:ext cx="1620957" cy="523220"/>
          </a:xfrm>
          <a:prstGeom prst="rect">
            <a:avLst/>
          </a:prstGeom>
          <a:solidFill>
            <a:schemeClr val="bg1"/>
          </a:solidFill>
        </p:spPr>
        <p:txBody>
          <a:bodyPr wrap="none" rtlCol="0">
            <a:spAutoFit/>
          </a:bodyPr>
          <a:lstStyle/>
          <a:p>
            <a:r>
              <a:rPr kumimoji="1" lang="ja-JP" altLang="en-US" sz="2800">
                <a:solidFill>
                  <a:srgbClr val="3D9190"/>
                </a:solidFill>
              </a:rPr>
              <a:t>履歴機能</a:t>
            </a:r>
            <a:endParaRPr kumimoji="1" lang="en-US" altLang="ja-JP" sz="2800" dirty="0">
              <a:solidFill>
                <a:srgbClr val="3D9190"/>
              </a:solidFill>
            </a:endParaRPr>
          </a:p>
        </p:txBody>
      </p:sp>
      <p:sp>
        <p:nvSpPr>
          <p:cNvPr id="41" name="角丸四角形 40">
            <a:extLst>
              <a:ext uri="{FF2B5EF4-FFF2-40B4-BE49-F238E27FC236}">
                <a16:creationId xmlns:a16="http://schemas.microsoft.com/office/drawing/2014/main" id="{BDAE3CBA-4C82-8344-97CD-583EB1FDE9FB}"/>
              </a:ext>
            </a:extLst>
          </p:cNvPr>
          <p:cNvSpPr/>
          <p:nvPr/>
        </p:nvSpPr>
        <p:spPr>
          <a:xfrm>
            <a:off x="1292329" y="2056187"/>
            <a:ext cx="3971551" cy="1328984"/>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42" name="角丸四角形 41">
            <a:extLst>
              <a:ext uri="{FF2B5EF4-FFF2-40B4-BE49-F238E27FC236}">
                <a16:creationId xmlns:a16="http://schemas.microsoft.com/office/drawing/2014/main" id="{69B8F6E6-09BF-4A48-9CE0-1D1A1549D98D}"/>
              </a:ext>
            </a:extLst>
          </p:cNvPr>
          <p:cNvSpPr/>
          <p:nvPr/>
        </p:nvSpPr>
        <p:spPr>
          <a:xfrm>
            <a:off x="1292328" y="3545791"/>
            <a:ext cx="3971551" cy="1328984"/>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43" name="角丸四角形 42">
            <a:extLst>
              <a:ext uri="{FF2B5EF4-FFF2-40B4-BE49-F238E27FC236}">
                <a16:creationId xmlns:a16="http://schemas.microsoft.com/office/drawing/2014/main" id="{A81DBA78-8AA9-774B-A342-FB869FDA4B0B}"/>
              </a:ext>
            </a:extLst>
          </p:cNvPr>
          <p:cNvSpPr/>
          <p:nvPr/>
        </p:nvSpPr>
        <p:spPr>
          <a:xfrm>
            <a:off x="1292328" y="5035395"/>
            <a:ext cx="3971551" cy="1328984"/>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45" name="テキスト ボックス 44">
            <a:extLst>
              <a:ext uri="{FF2B5EF4-FFF2-40B4-BE49-F238E27FC236}">
                <a16:creationId xmlns:a16="http://schemas.microsoft.com/office/drawing/2014/main" id="{5AAC1E2B-BBB9-F542-9136-0D94C212BE28}"/>
              </a:ext>
            </a:extLst>
          </p:cNvPr>
          <p:cNvSpPr txBox="1"/>
          <p:nvPr/>
        </p:nvSpPr>
        <p:spPr>
          <a:xfrm>
            <a:off x="1929017" y="2459069"/>
            <a:ext cx="2698175" cy="523220"/>
          </a:xfrm>
          <a:prstGeom prst="rect">
            <a:avLst/>
          </a:prstGeom>
          <a:solidFill>
            <a:schemeClr val="bg1"/>
          </a:solidFill>
        </p:spPr>
        <p:txBody>
          <a:bodyPr wrap="none" rtlCol="0">
            <a:spAutoFit/>
          </a:bodyPr>
          <a:lstStyle/>
          <a:p>
            <a:r>
              <a:rPr kumimoji="1" lang="ja-JP" altLang="en-US" sz="2800" dirty="0">
                <a:solidFill>
                  <a:srgbClr val="3D9190"/>
                </a:solidFill>
              </a:rPr>
              <a:t>ユーザ管理機能</a:t>
            </a:r>
          </a:p>
        </p:txBody>
      </p:sp>
      <p:sp>
        <p:nvSpPr>
          <p:cNvPr id="46" name="テキスト ボックス 45">
            <a:extLst>
              <a:ext uri="{FF2B5EF4-FFF2-40B4-BE49-F238E27FC236}">
                <a16:creationId xmlns:a16="http://schemas.microsoft.com/office/drawing/2014/main" id="{7E457765-8FC2-4B44-BAA6-6B20130EE8D2}"/>
              </a:ext>
            </a:extLst>
          </p:cNvPr>
          <p:cNvSpPr txBox="1"/>
          <p:nvPr/>
        </p:nvSpPr>
        <p:spPr>
          <a:xfrm>
            <a:off x="2665925" y="3948673"/>
            <a:ext cx="1620957" cy="523220"/>
          </a:xfrm>
          <a:prstGeom prst="rect">
            <a:avLst/>
          </a:prstGeom>
          <a:solidFill>
            <a:schemeClr val="bg1"/>
          </a:solidFill>
        </p:spPr>
        <p:txBody>
          <a:bodyPr wrap="none" rtlCol="0">
            <a:spAutoFit/>
          </a:bodyPr>
          <a:lstStyle/>
          <a:p>
            <a:r>
              <a:rPr kumimoji="1" lang="ja-JP" altLang="en-US" sz="2800">
                <a:solidFill>
                  <a:srgbClr val="3D9190"/>
                </a:solidFill>
              </a:rPr>
              <a:t>メモ機能</a:t>
            </a:r>
          </a:p>
        </p:txBody>
      </p:sp>
      <p:pic>
        <p:nvPicPr>
          <p:cNvPr id="47" name="図 46">
            <a:extLst>
              <a:ext uri="{FF2B5EF4-FFF2-40B4-BE49-F238E27FC236}">
                <a16:creationId xmlns:a16="http://schemas.microsoft.com/office/drawing/2014/main" id="{A6049966-FAFC-1E4F-B0B1-18E6E8AEC2F7}"/>
              </a:ext>
            </a:extLst>
          </p:cNvPr>
          <p:cNvPicPr>
            <a:picLocks noChangeAspect="1"/>
          </p:cNvPicPr>
          <p:nvPr/>
        </p:nvPicPr>
        <p:blipFill>
          <a:blip r:embed="rId3">
            <a:duotone>
              <a:prstClr val="black"/>
              <a:srgbClr val="3D9190">
                <a:tint val="45000"/>
                <a:satMod val="400000"/>
              </a:srgbClr>
            </a:duotone>
            <a:extLst>
              <a:ext uri="{BEBA8EAE-BF5A-486C-A8C5-ECC9F3942E4B}">
                <a14:imgProps xmlns:a14="http://schemas.microsoft.com/office/drawing/2010/main">
                  <a14:imgLayer r:embed="rId4">
                    <a14:imgEffect>
                      <a14:backgroundRemoval t="9524" b="89683" l="9353" r="95683">
                        <a14:foregroundMark x1="82734" y1="47619" x2="82734" y2="47619"/>
                      </a14:backgroundRemoval>
                    </a14:imgEffect>
                  </a14:imgLayer>
                </a14:imgProps>
              </a:ext>
            </a:extLst>
          </a:blip>
          <a:stretch>
            <a:fillRect/>
          </a:stretch>
        </p:blipFill>
        <p:spPr>
          <a:xfrm>
            <a:off x="1827565" y="5438277"/>
            <a:ext cx="549050" cy="558742"/>
          </a:xfrm>
          <a:prstGeom prst="rect">
            <a:avLst/>
          </a:prstGeom>
          <a:solidFill>
            <a:schemeClr val="bg1"/>
          </a:solidFill>
        </p:spPr>
      </p:pic>
      <p:pic>
        <p:nvPicPr>
          <p:cNvPr id="48" name="図 47">
            <a:extLst>
              <a:ext uri="{FF2B5EF4-FFF2-40B4-BE49-F238E27FC236}">
                <a16:creationId xmlns:a16="http://schemas.microsoft.com/office/drawing/2014/main" id="{017DC31F-109A-EA49-9F67-38131F0358D1}"/>
              </a:ext>
            </a:extLst>
          </p:cNvPr>
          <p:cNvPicPr>
            <a:picLocks noChangeAspect="1"/>
          </p:cNvPicPr>
          <p:nvPr/>
        </p:nvPicPr>
        <p:blipFill>
          <a:blip r:embed="rId5">
            <a:duotone>
              <a:prstClr val="black"/>
              <a:srgbClr val="3D9190">
                <a:tint val="45000"/>
                <a:satMod val="400000"/>
              </a:srgbClr>
            </a:duotone>
            <a:extLst>
              <a:ext uri="{BEBA8EAE-BF5A-486C-A8C5-ECC9F3942E4B}">
                <a14:imgProps xmlns:a14="http://schemas.microsoft.com/office/drawing/2010/main">
                  <a14:imgLayer r:embed="rId6">
                    <a14:imgEffect>
                      <a14:backgroundRemoval t="9917" b="89256" l="9836" r="95902">
                        <a14:foregroundMark x1="56557" y1="54545" x2="56557" y2="54545"/>
                        <a14:foregroundMark x1="80328" y1="31405" x2="80328" y2="31405"/>
                      </a14:backgroundRemoval>
                    </a14:imgEffect>
                  </a14:imgLayer>
                </a14:imgProps>
              </a:ext>
            </a:extLst>
          </a:blip>
          <a:stretch>
            <a:fillRect/>
          </a:stretch>
        </p:blipFill>
        <p:spPr>
          <a:xfrm>
            <a:off x="2152693" y="3912207"/>
            <a:ext cx="530165" cy="525820"/>
          </a:xfrm>
          <a:prstGeom prst="rect">
            <a:avLst/>
          </a:prstGeom>
          <a:solidFill>
            <a:schemeClr val="bg1"/>
          </a:solidFill>
        </p:spPr>
      </p:pic>
      <p:sp>
        <p:nvSpPr>
          <p:cNvPr id="49" name="テキスト ボックス 48">
            <a:extLst>
              <a:ext uri="{FF2B5EF4-FFF2-40B4-BE49-F238E27FC236}">
                <a16:creationId xmlns:a16="http://schemas.microsoft.com/office/drawing/2014/main" id="{FA62DBC2-F57B-5D48-8E9A-1CDD9A737A3F}"/>
              </a:ext>
            </a:extLst>
          </p:cNvPr>
          <p:cNvSpPr txBox="1"/>
          <p:nvPr/>
        </p:nvSpPr>
        <p:spPr>
          <a:xfrm>
            <a:off x="2318397" y="5456038"/>
            <a:ext cx="2529860" cy="523220"/>
          </a:xfrm>
          <a:prstGeom prst="rect">
            <a:avLst/>
          </a:prstGeom>
          <a:solidFill>
            <a:schemeClr val="bg1"/>
          </a:solidFill>
        </p:spPr>
        <p:txBody>
          <a:bodyPr wrap="none" rtlCol="0">
            <a:spAutoFit/>
          </a:bodyPr>
          <a:lstStyle/>
          <a:p>
            <a:r>
              <a:rPr kumimoji="1" lang="ja-JP" altLang="en-US" sz="2800" dirty="0">
                <a:solidFill>
                  <a:srgbClr val="3D9190"/>
                </a:solidFill>
              </a:rPr>
              <a:t>ブレスト機能</a:t>
            </a:r>
            <a:r>
              <a:rPr kumimoji="1" lang="en-US" altLang="ja-JP" sz="2800" dirty="0">
                <a:solidFill>
                  <a:srgbClr val="3D9190"/>
                </a:solidFill>
              </a:rPr>
              <a:t>β</a:t>
            </a:r>
            <a:endParaRPr kumimoji="1" lang="ja-JP" altLang="en-US" sz="2800" dirty="0">
              <a:solidFill>
                <a:srgbClr val="3D9190"/>
              </a:solidFill>
            </a:endParaRPr>
          </a:p>
        </p:txBody>
      </p:sp>
    </p:spTree>
    <p:extLst>
      <p:ext uri="{BB962C8B-B14F-4D97-AF65-F5344CB8AC3E}">
        <p14:creationId xmlns:p14="http://schemas.microsoft.com/office/powerpoint/2010/main" val="4004649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31" grpId="0" animBg="1"/>
      <p:bldP spid="32" grpId="0" animBg="1"/>
      <p:bldP spid="33" grpId="0" animBg="1"/>
      <p:bldP spid="34" grpId="0" animBg="1"/>
      <p:bldP spid="35" grpId="0" animBg="1"/>
      <p:bldP spid="36" grpId="0" animBg="1"/>
      <p:bldP spid="3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a:solidFill>
                    <a:schemeClr val="tx1">
                      <a:lumMod val="75000"/>
                      <a:lumOff val="25000"/>
                    </a:schemeClr>
                  </a:solidFill>
                </a:rPr>
                <a:t>　　デモ動画</a:t>
              </a:r>
            </a:p>
          </p:txBody>
        </p:sp>
      </p:grpSp>
      <p:pic>
        <p:nvPicPr>
          <p:cNvPr id="3" name="図 2">
            <a:extLst>
              <a:ext uri="{FF2B5EF4-FFF2-40B4-BE49-F238E27FC236}">
                <a16:creationId xmlns:a16="http://schemas.microsoft.com/office/drawing/2014/main" id="{BB398BEF-024C-014B-97DA-DF356EBDAFC8}"/>
              </a:ext>
            </a:extLst>
          </p:cNvPr>
          <p:cNvPicPr>
            <a:picLocks noChangeAspect="1"/>
          </p:cNvPicPr>
          <p:nvPr/>
        </p:nvPicPr>
        <p:blipFill>
          <a:blip r:embed="rId3"/>
          <a:stretch>
            <a:fillRect/>
          </a:stretch>
        </p:blipFill>
        <p:spPr>
          <a:xfrm>
            <a:off x="4394200" y="2065866"/>
            <a:ext cx="4044837" cy="4044837"/>
          </a:xfrm>
          <a:prstGeom prst="rect">
            <a:avLst/>
          </a:prstGeom>
        </p:spPr>
      </p:pic>
    </p:spTree>
    <p:extLst>
      <p:ext uri="{BB962C8B-B14F-4D97-AF65-F5344CB8AC3E}">
        <p14:creationId xmlns:p14="http://schemas.microsoft.com/office/powerpoint/2010/main" val="31967699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a:solidFill>
                    <a:schemeClr val="tx1">
                      <a:lumMod val="75000"/>
                      <a:lumOff val="25000"/>
                    </a:schemeClr>
                  </a:solidFill>
                </a:rPr>
                <a:t>　　</a:t>
              </a:r>
              <a:r>
                <a:rPr lang="ja-JP" altLang="en-US" sz="3200">
                  <a:solidFill>
                    <a:schemeClr val="tx1">
                      <a:lumMod val="75000"/>
                      <a:lumOff val="25000"/>
                    </a:schemeClr>
                  </a:solidFill>
                </a:rPr>
                <a:t>ユーザ分析</a:t>
              </a:r>
              <a:endParaRPr lang="en-US" altLang="ja-JP" sz="3200" dirty="0">
                <a:solidFill>
                  <a:schemeClr val="tx1">
                    <a:lumMod val="75000"/>
                    <a:lumOff val="25000"/>
                  </a:schemeClr>
                </a:solidFill>
              </a:endParaRPr>
            </a:p>
          </p:txBody>
        </p:sp>
      </p:grpSp>
      <p:sp>
        <p:nvSpPr>
          <p:cNvPr id="4" name="テキスト ボックス 3">
            <a:extLst>
              <a:ext uri="{FF2B5EF4-FFF2-40B4-BE49-F238E27FC236}">
                <a16:creationId xmlns:a16="http://schemas.microsoft.com/office/drawing/2014/main" id="{829CECE5-54C5-7A4C-88DF-C23E9E769FD0}"/>
              </a:ext>
            </a:extLst>
          </p:cNvPr>
          <p:cNvSpPr txBox="1"/>
          <p:nvPr/>
        </p:nvSpPr>
        <p:spPr>
          <a:xfrm>
            <a:off x="5466533" y="1848115"/>
            <a:ext cx="6072496" cy="3046988"/>
          </a:xfrm>
          <a:prstGeom prst="rect">
            <a:avLst/>
          </a:prstGeom>
          <a:noFill/>
        </p:spPr>
        <p:txBody>
          <a:bodyPr wrap="none" rtlCol="0">
            <a:spAutoFit/>
          </a:bodyPr>
          <a:lstStyle/>
          <a:p>
            <a:endParaRPr lang="en-US" altLang="ja-JP" sz="2400" dirty="0">
              <a:solidFill>
                <a:schemeClr val="bg1"/>
              </a:solidFill>
            </a:endParaRPr>
          </a:p>
          <a:p>
            <a:endParaRPr lang="en-US" altLang="ja-JP" sz="2400" dirty="0">
              <a:solidFill>
                <a:schemeClr val="bg1"/>
              </a:solidFill>
            </a:endParaRPr>
          </a:p>
          <a:p>
            <a:r>
              <a:rPr kumimoji="1" lang="en-US" altLang="ja-JP" sz="2400" dirty="0">
                <a:solidFill>
                  <a:schemeClr val="bg1"/>
                </a:solidFill>
              </a:rPr>
              <a:t>①</a:t>
            </a:r>
            <a:r>
              <a:rPr lang="en-US" altLang="ja-JP" sz="2400" dirty="0">
                <a:solidFill>
                  <a:schemeClr val="bg1"/>
                </a:solidFill>
              </a:rPr>
              <a:t> Twitter</a:t>
            </a:r>
            <a:r>
              <a:rPr lang="ja-JP" altLang="en-US" sz="2400" dirty="0">
                <a:solidFill>
                  <a:schemeClr val="bg1"/>
                </a:solidFill>
              </a:rPr>
              <a:t>アカウント運営</a:t>
            </a:r>
            <a:r>
              <a:rPr lang="en-US" altLang="ja-JP" sz="2400" dirty="0">
                <a:solidFill>
                  <a:schemeClr val="bg1"/>
                </a:solidFill>
              </a:rPr>
              <a:t> </a:t>
            </a:r>
          </a:p>
          <a:p>
            <a:r>
              <a:rPr lang="ja-JP" altLang="en-US" sz="2400" dirty="0">
                <a:solidFill>
                  <a:schemeClr val="bg1"/>
                </a:solidFill>
              </a:rPr>
              <a:t>→</a:t>
            </a:r>
            <a:r>
              <a:rPr lang="en-US" altLang="ja-JP" sz="2400" dirty="0">
                <a:solidFill>
                  <a:schemeClr val="bg1"/>
                </a:solidFill>
              </a:rPr>
              <a:t> </a:t>
            </a:r>
            <a:r>
              <a:rPr lang="ja-JP" altLang="en-US" sz="2400" dirty="0">
                <a:solidFill>
                  <a:schemeClr val="bg1"/>
                </a:solidFill>
              </a:rPr>
              <a:t>新しいアカウントなので影響力が小さい</a:t>
            </a:r>
            <a:endParaRPr lang="en-US" altLang="ja-JP" sz="2400" dirty="0">
              <a:solidFill>
                <a:schemeClr val="bg1"/>
              </a:solidFill>
            </a:endParaRPr>
          </a:p>
          <a:p>
            <a:r>
              <a:rPr lang="en-US" altLang="ja-JP" sz="2400" dirty="0">
                <a:solidFill>
                  <a:schemeClr val="bg1"/>
                </a:solidFill>
              </a:rPr>
              <a:t>②</a:t>
            </a:r>
            <a:r>
              <a:rPr kumimoji="1" lang="ja-JP" altLang="en-US" sz="2400" dirty="0">
                <a:solidFill>
                  <a:schemeClr val="bg1"/>
                </a:solidFill>
              </a:rPr>
              <a:t> </a:t>
            </a:r>
            <a:r>
              <a:rPr kumimoji="1" lang="en-US" altLang="ja-JP" sz="2400" dirty="0">
                <a:solidFill>
                  <a:schemeClr val="bg1"/>
                </a:solidFill>
              </a:rPr>
              <a:t>SEO</a:t>
            </a:r>
            <a:r>
              <a:rPr lang="ja-JP" altLang="en-US" sz="2400" dirty="0">
                <a:solidFill>
                  <a:schemeClr val="bg1"/>
                </a:solidFill>
              </a:rPr>
              <a:t>対策</a:t>
            </a:r>
            <a:r>
              <a:rPr lang="en-US" altLang="ja-JP" sz="2400" dirty="0">
                <a:solidFill>
                  <a:schemeClr val="bg1"/>
                </a:solidFill>
              </a:rPr>
              <a:t> </a:t>
            </a:r>
          </a:p>
          <a:p>
            <a:r>
              <a:rPr lang="ja-JP" altLang="en-US" sz="2400" dirty="0">
                <a:solidFill>
                  <a:schemeClr val="bg1"/>
                </a:solidFill>
              </a:rPr>
              <a:t>→</a:t>
            </a:r>
            <a:r>
              <a:rPr lang="en-US" altLang="ja-JP" sz="2400" dirty="0">
                <a:solidFill>
                  <a:schemeClr val="bg1"/>
                </a:solidFill>
              </a:rPr>
              <a:t> </a:t>
            </a:r>
            <a:r>
              <a:rPr lang="ja-JP" altLang="en-US" sz="2400" dirty="0">
                <a:solidFill>
                  <a:schemeClr val="bg1"/>
                </a:solidFill>
              </a:rPr>
              <a:t>競合が強すぎて順位が高くない</a:t>
            </a:r>
            <a:endParaRPr kumimoji="1" lang="en-US" altLang="ja-JP" sz="2400" dirty="0">
              <a:solidFill>
                <a:schemeClr val="bg1"/>
              </a:solidFill>
            </a:endParaRPr>
          </a:p>
          <a:p>
            <a:r>
              <a:rPr kumimoji="1" lang="en-US" altLang="ja-JP" sz="2400" dirty="0">
                <a:solidFill>
                  <a:schemeClr val="bg1"/>
                </a:solidFill>
              </a:rPr>
              <a:t>③</a:t>
            </a:r>
            <a:r>
              <a:rPr kumimoji="1" lang="ja-JP" altLang="en-US" sz="2400" dirty="0">
                <a:solidFill>
                  <a:schemeClr val="bg1"/>
                </a:solidFill>
              </a:rPr>
              <a:t> フライヤー配布</a:t>
            </a:r>
            <a:r>
              <a:rPr kumimoji="1" lang="en-US" altLang="ja-JP" sz="2400" dirty="0">
                <a:solidFill>
                  <a:schemeClr val="bg1"/>
                </a:solidFill>
              </a:rPr>
              <a:t>(12</a:t>
            </a:r>
            <a:r>
              <a:rPr kumimoji="1" lang="ja-JP" altLang="en-US" sz="2400" dirty="0">
                <a:solidFill>
                  <a:schemeClr val="bg1"/>
                </a:solidFill>
              </a:rPr>
              <a:t>月</a:t>
            </a:r>
            <a:r>
              <a:rPr kumimoji="1" lang="en-US" altLang="ja-JP" sz="2400" dirty="0">
                <a:solidFill>
                  <a:schemeClr val="bg1"/>
                </a:solidFill>
              </a:rPr>
              <a:t>) </a:t>
            </a:r>
          </a:p>
          <a:p>
            <a:r>
              <a:rPr kumimoji="1" lang="ja-JP" altLang="en-US" sz="2400" dirty="0">
                <a:solidFill>
                  <a:schemeClr val="bg1"/>
                </a:solidFill>
              </a:rPr>
              <a:t>→</a:t>
            </a:r>
            <a:r>
              <a:rPr kumimoji="1" lang="en-US" altLang="ja-JP" sz="2400" dirty="0">
                <a:solidFill>
                  <a:schemeClr val="bg1"/>
                </a:solidFill>
              </a:rPr>
              <a:t> </a:t>
            </a:r>
            <a:r>
              <a:rPr kumimoji="1" lang="ja-JP" altLang="en-US" sz="2400" dirty="0">
                <a:solidFill>
                  <a:schemeClr val="bg1"/>
                </a:solidFill>
              </a:rPr>
              <a:t>学校関係者ユーザ増加</a:t>
            </a:r>
            <a:endParaRPr lang="en-US" altLang="ja-JP" sz="2400" dirty="0">
              <a:solidFill>
                <a:schemeClr val="bg1"/>
              </a:solidFill>
            </a:endParaRPr>
          </a:p>
        </p:txBody>
      </p:sp>
      <p:pic>
        <p:nvPicPr>
          <p:cNvPr id="19" name="図 18">
            <a:extLst>
              <a:ext uri="{FF2B5EF4-FFF2-40B4-BE49-F238E27FC236}">
                <a16:creationId xmlns:a16="http://schemas.microsoft.com/office/drawing/2014/main" id="{0882D778-182E-6044-8234-C67A19ED3A8D}"/>
              </a:ext>
            </a:extLst>
          </p:cNvPr>
          <p:cNvPicPr>
            <a:picLocks noChangeAspect="1"/>
          </p:cNvPicPr>
          <p:nvPr/>
        </p:nvPicPr>
        <p:blipFill>
          <a:blip r:embed="rId3"/>
          <a:stretch>
            <a:fillRect/>
          </a:stretch>
        </p:blipFill>
        <p:spPr>
          <a:xfrm>
            <a:off x="766671" y="1750522"/>
            <a:ext cx="4441717" cy="4441717"/>
          </a:xfrm>
          <a:prstGeom prst="rect">
            <a:avLst/>
          </a:prstGeom>
        </p:spPr>
      </p:pic>
      <p:sp>
        <p:nvSpPr>
          <p:cNvPr id="22" name="フローチャート: 代替処理 21">
            <a:extLst>
              <a:ext uri="{FF2B5EF4-FFF2-40B4-BE49-F238E27FC236}">
                <a16:creationId xmlns:a16="http://schemas.microsoft.com/office/drawing/2014/main" id="{40DCEF21-CAB0-C145-AC36-0369E90AEA04}"/>
              </a:ext>
            </a:extLst>
          </p:cNvPr>
          <p:cNvSpPr/>
          <p:nvPr/>
        </p:nvSpPr>
        <p:spPr>
          <a:xfrm>
            <a:off x="1016000" y="5247258"/>
            <a:ext cx="10201297" cy="1204342"/>
          </a:xfrm>
          <a:prstGeom prst="flowChartAlternateProcess">
            <a:avLst/>
          </a:prstGeom>
          <a:solidFill>
            <a:srgbClr val="FFFFFF"/>
          </a:solidFill>
          <a:ln>
            <a:noFill/>
          </a:ln>
          <a:effectLst>
            <a:outerShdw blurRad="50800" dist="1397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EC33FB2D-10AC-C546-AC3E-6DB1727B873E}"/>
              </a:ext>
            </a:extLst>
          </p:cNvPr>
          <p:cNvSpPr txBox="1"/>
          <p:nvPr/>
        </p:nvSpPr>
        <p:spPr>
          <a:xfrm>
            <a:off x="1507053" y="5557041"/>
            <a:ext cx="9219190" cy="584775"/>
          </a:xfrm>
          <a:prstGeom prst="rect">
            <a:avLst/>
          </a:prstGeom>
          <a:noFill/>
        </p:spPr>
        <p:txBody>
          <a:bodyPr wrap="none" rtlCol="0">
            <a:spAutoFit/>
          </a:bodyPr>
          <a:lstStyle/>
          <a:p>
            <a:r>
              <a:rPr lang="ja-JP" altLang="en-US" sz="3200" b="1">
                <a:solidFill>
                  <a:srgbClr val="3D9190"/>
                </a:solidFill>
              </a:rPr>
              <a:t>現状ユーザはほとんど学校関係者の</a:t>
            </a:r>
            <a:r>
              <a:rPr lang="en-US" altLang="ja-JP" sz="3200" b="1" dirty="0">
                <a:solidFill>
                  <a:srgbClr val="3D9190"/>
                </a:solidFill>
              </a:rPr>
              <a:t>30</a:t>
            </a:r>
            <a:r>
              <a:rPr lang="ja-JP" altLang="en-US" sz="3200" b="1">
                <a:solidFill>
                  <a:srgbClr val="3D9190"/>
                </a:solidFill>
              </a:rPr>
              <a:t>アカウント</a:t>
            </a:r>
          </a:p>
        </p:txBody>
      </p:sp>
      <p:sp>
        <p:nvSpPr>
          <p:cNvPr id="9" name="テキスト ボックス 8">
            <a:extLst>
              <a:ext uri="{FF2B5EF4-FFF2-40B4-BE49-F238E27FC236}">
                <a16:creationId xmlns:a16="http://schemas.microsoft.com/office/drawing/2014/main" id="{A79B9444-3CD5-D04A-9120-EF34A2DD6295}"/>
              </a:ext>
            </a:extLst>
          </p:cNvPr>
          <p:cNvSpPr txBox="1"/>
          <p:nvPr/>
        </p:nvSpPr>
        <p:spPr>
          <a:xfrm>
            <a:off x="5466533" y="1867430"/>
            <a:ext cx="2339102" cy="461665"/>
          </a:xfrm>
          <a:prstGeom prst="rect">
            <a:avLst/>
          </a:prstGeom>
          <a:noFill/>
        </p:spPr>
        <p:txBody>
          <a:bodyPr wrap="none" rtlCol="0">
            <a:spAutoFit/>
          </a:bodyPr>
          <a:lstStyle/>
          <a:p>
            <a:r>
              <a:rPr lang="ja-JP" altLang="en-US" sz="2400" b="1">
                <a:solidFill>
                  <a:schemeClr val="bg1"/>
                </a:solidFill>
              </a:rPr>
              <a:t>ユーザ獲得戦略</a:t>
            </a:r>
            <a:endParaRPr lang="en-US" altLang="ja-JP" sz="2400" b="1" dirty="0">
              <a:solidFill>
                <a:schemeClr val="bg1"/>
              </a:solidFill>
            </a:endParaRPr>
          </a:p>
        </p:txBody>
      </p:sp>
    </p:spTree>
    <p:extLst>
      <p:ext uri="{BB962C8B-B14F-4D97-AF65-F5344CB8AC3E}">
        <p14:creationId xmlns:p14="http://schemas.microsoft.com/office/powerpoint/2010/main" val="3983700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2" grpId="0" animBg="1"/>
      <p:bldP spid="23" grpId="0"/>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a:t>
              </a:r>
              <a:r>
                <a:rPr lang="ja-JP" altLang="en-US" sz="3200" dirty="0">
                  <a:solidFill>
                    <a:schemeClr val="tx1">
                      <a:lumMod val="75000"/>
                      <a:lumOff val="25000"/>
                    </a:schemeClr>
                  </a:solidFill>
                </a:rPr>
                <a:t>展望</a:t>
              </a:r>
              <a:endParaRPr lang="en-US" altLang="ja-JP" sz="3200" dirty="0">
                <a:solidFill>
                  <a:schemeClr val="tx1">
                    <a:lumMod val="75000"/>
                    <a:lumOff val="25000"/>
                  </a:schemeClr>
                </a:solidFill>
              </a:endParaRPr>
            </a:p>
          </p:txBody>
        </p:sp>
      </p:grpSp>
      <p:pic>
        <p:nvPicPr>
          <p:cNvPr id="13" name="図 12">
            <a:extLst>
              <a:ext uri="{FF2B5EF4-FFF2-40B4-BE49-F238E27FC236}">
                <a16:creationId xmlns:a16="http://schemas.microsoft.com/office/drawing/2014/main" id="{36B1AE12-B47D-1448-9D62-7E7B744F048F}"/>
              </a:ext>
            </a:extLst>
          </p:cNvPr>
          <p:cNvPicPr>
            <a:picLocks noChangeAspect="1"/>
          </p:cNvPicPr>
          <p:nvPr/>
        </p:nvPicPr>
        <p:blipFill>
          <a:blip r:embed="rId3"/>
          <a:stretch>
            <a:fillRect/>
          </a:stretch>
        </p:blipFill>
        <p:spPr>
          <a:xfrm>
            <a:off x="6832600" y="0"/>
            <a:ext cx="6858000" cy="6858000"/>
          </a:xfrm>
          <a:prstGeom prst="rect">
            <a:avLst/>
          </a:prstGeom>
        </p:spPr>
      </p:pic>
      <p:sp>
        <p:nvSpPr>
          <p:cNvPr id="28" name="角丸四角形 27">
            <a:extLst>
              <a:ext uri="{FF2B5EF4-FFF2-40B4-BE49-F238E27FC236}">
                <a16:creationId xmlns:a16="http://schemas.microsoft.com/office/drawing/2014/main" id="{5A73C9F0-A156-3E4C-B2D7-C23A8825E2EC}"/>
              </a:ext>
            </a:extLst>
          </p:cNvPr>
          <p:cNvSpPr/>
          <p:nvPr/>
        </p:nvSpPr>
        <p:spPr>
          <a:xfrm>
            <a:off x="1316977" y="2131738"/>
            <a:ext cx="5210071" cy="1328984"/>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29" name="角丸四角形 28">
            <a:extLst>
              <a:ext uri="{FF2B5EF4-FFF2-40B4-BE49-F238E27FC236}">
                <a16:creationId xmlns:a16="http://schemas.microsoft.com/office/drawing/2014/main" id="{9F8C84C4-9BE7-CF4D-8189-4D0C588A1ADD}"/>
              </a:ext>
            </a:extLst>
          </p:cNvPr>
          <p:cNvSpPr/>
          <p:nvPr/>
        </p:nvSpPr>
        <p:spPr>
          <a:xfrm>
            <a:off x="1316976" y="3621342"/>
            <a:ext cx="5210072" cy="1328984"/>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30" name="角丸四角形 29">
            <a:extLst>
              <a:ext uri="{FF2B5EF4-FFF2-40B4-BE49-F238E27FC236}">
                <a16:creationId xmlns:a16="http://schemas.microsoft.com/office/drawing/2014/main" id="{6C267827-F400-CF4E-97A5-BC6D89DFDC39}"/>
              </a:ext>
            </a:extLst>
          </p:cNvPr>
          <p:cNvSpPr/>
          <p:nvPr/>
        </p:nvSpPr>
        <p:spPr>
          <a:xfrm>
            <a:off x="1316976" y="5110946"/>
            <a:ext cx="5210072" cy="1328984"/>
          </a:xfrm>
          <a:prstGeom prst="roundRect">
            <a:avLst>
              <a:gd name="adj" fmla="val 10098"/>
            </a:avLst>
          </a:prstGeom>
          <a:solidFill>
            <a:schemeClr val="bg1"/>
          </a:solidFill>
          <a:ln>
            <a:noFill/>
          </a:ln>
          <a:effectLst>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3D9190"/>
              </a:solidFill>
            </a:endParaRPr>
          </a:p>
        </p:txBody>
      </p:sp>
      <p:sp>
        <p:nvSpPr>
          <p:cNvPr id="31" name="テキスト ボックス 30">
            <a:extLst>
              <a:ext uri="{FF2B5EF4-FFF2-40B4-BE49-F238E27FC236}">
                <a16:creationId xmlns:a16="http://schemas.microsoft.com/office/drawing/2014/main" id="{7CA0081C-86BA-0D4C-9063-4FF6926565B1}"/>
              </a:ext>
            </a:extLst>
          </p:cNvPr>
          <p:cNvSpPr txBox="1"/>
          <p:nvPr/>
        </p:nvSpPr>
        <p:spPr>
          <a:xfrm>
            <a:off x="1784873" y="2531075"/>
            <a:ext cx="4134465" cy="523220"/>
          </a:xfrm>
          <a:prstGeom prst="rect">
            <a:avLst/>
          </a:prstGeom>
          <a:solidFill>
            <a:schemeClr val="bg1"/>
          </a:solidFill>
        </p:spPr>
        <p:txBody>
          <a:bodyPr wrap="none" rtlCol="0">
            <a:spAutoFit/>
          </a:bodyPr>
          <a:lstStyle/>
          <a:p>
            <a:pPr lvl="0"/>
            <a:r>
              <a:rPr lang="ja-JP" altLang="en-US" sz="2800">
                <a:solidFill>
                  <a:srgbClr val="3D9190"/>
                </a:solidFill>
                <a:latin typeface="MS Gothic" panose="020B0609070205080204" pitchFamily="49" charset="-128"/>
                <a:ea typeface="MS Gothic" panose="020B0609070205080204" pitchFamily="49" charset="-128"/>
              </a:rPr>
              <a:t>アカウント登録の簡略化</a:t>
            </a:r>
          </a:p>
        </p:txBody>
      </p:sp>
      <p:sp>
        <p:nvSpPr>
          <p:cNvPr id="32" name="テキスト ボックス 31">
            <a:extLst>
              <a:ext uri="{FF2B5EF4-FFF2-40B4-BE49-F238E27FC236}">
                <a16:creationId xmlns:a16="http://schemas.microsoft.com/office/drawing/2014/main" id="{CB1F54C2-1F17-204F-AF9F-B399811AABB7}"/>
              </a:ext>
            </a:extLst>
          </p:cNvPr>
          <p:cNvSpPr txBox="1"/>
          <p:nvPr/>
        </p:nvSpPr>
        <p:spPr>
          <a:xfrm>
            <a:off x="2323481" y="4038440"/>
            <a:ext cx="3057247" cy="523220"/>
          </a:xfrm>
          <a:prstGeom prst="rect">
            <a:avLst/>
          </a:prstGeom>
          <a:solidFill>
            <a:schemeClr val="bg1"/>
          </a:solidFill>
        </p:spPr>
        <p:txBody>
          <a:bodyPr wrap="none" rtlCol="0">
            <a:spAutoFit/>
          </a:bodyPr>
          <a:lstStyle/>
          <a:p>
            <a:pPr lvl="0"/>
            <a:r>
              <a:rPr lang="ja-JP" altLang="en-US" sz="2800">
                <a:solidFill>
                  <a:srgbClr val="3D9190"/>
                </a:solidFill>
                <a:latin typeface="MS Gothic" panose="020B0609070205080204" pitchFamily="49" charset="-128"/>
                <a:ea typeface="MS Gothic" panose="020B0609070205080204" pitchFamily="49" charset="-128"/>
              </a:rPr>
              <a:t>ゲストモード実装</a:t>
            </a:r>
          </a:p>
        </p:txBody>
      </p:sp>
      <p:sp>
        <p:nvSpPr>
          <p:cNvPr id="35" name="テキスト ボックス 34">
            <a:extLst>
              <a:ext uri="{FF2B5EF4-FFF2-40B4-BE49-F238E27FC236}">
                <a16:creationId xmlns:a16="http://schemas.microsoft.com/office/drawing/2014/main" id="{7522A068-0546-AC44-9A2A-12D03AC04574}"/>
              </a:ext>
            </a:extLst>
          </p:cNvPr>
          <p:cNvSpPr txBox="1"/>
          <p:nvPr/>
        </p:nvSpPr>
        <p:spPr>
          <a:xfrm>
            <a:off x="2034315" y="5510283"/>
            <a:ext cx="3775393" cy="523220"/>
          </a:xfrm>
          <a:prstGeom prst="rect">
            <a:avLst/>
          </a:prstGeom>
          <a:solidFill>
            <a:schemeClr val="bg1"/>
          </a:solidFill>
        </p:spPr>
        <p:txBody>
          <a:bodyPr wrap="none" rtlCol="0">
            <a:spAutoFit/>
          </a:bodyPr>
          <a:lstStyle/>
          <a:p>
            <a:pPr lvl="0"/>
            <a:r>
              <a:rPr lang="ja-JP" altLang="en-US" sz="2800" dirty="0">
                <a:solidFill>
                  <a:srgbClr val="3D9190"/>
                </a:solidFill>
                <a:latin typeface="MS Gothic" panose="020B0609070205080204" pitchFamily="49" charset="-128"/>
                <a:ea typeface="MS Gothic" panose="020B0609070205080204" pitchFamily="49" charset="-128"/>
              </a:rPr>
              <a:t>モバイル向け</a:t>
            </a:r>
            <a:r>
              <a:rPr lang="en-US" altLang="ja-JP" sz="2800" dirty="0">
                <a:solidFill>
                  <a:srgbClr val="3D9190"/>
                </a:solidFill>
                <a:latin typeface="MS Gothic" panose="020B0609070205080204" pitchFamily="49" charset="-128"/>
                <a:ea typeface="MS Gothic" panose="020B0609070205080204" pitchFamily="49" charset="-128"/>
              </a:rPr>
              <a:t>UI</a:t>
            </a:r>
            <a:r>
              <a:rPr lang="ja-JP" altLang="en-US" sz="2800" dirty="0">
                <a:solidFill>
                  <a:srgbClr val="3D9190"/>
                </a:solidFill>
                <a:latin typeface="MS Gothic" panose="020B0609070205080204" pitchFamily="49" charset="-128"/>
                <a:ea typeface="MS Gothic" panose="020B0609070205080204" pitchFamily="49" charset="-128"/>
              </a:rPr>
              <a:t>の実装</a:t>
            </a:r>
            <a:endParaRPr lang="en-US" altLang="ja-JP" sz="2800" dirty="0">
              <a:solidFill>
                <a:srgbClr val="3D9190"/>
              </a:solidFill>
              <a:latin typeface="MS Gothic" panose="020B0609070205080204" pitchFamily="49" charset="-128"/>
              <a:ea typeface="MS Gothic" panose="020B0609070205080204" pitchFamily="49" charset="-128"/>
            </a:endParaRPr>
          </a:p>
        </p:txBody>
      </p:sp>
    </p:spTree>
    <p:extLst>
      <p:ext uri="{BB962C8B-B14F-4D97-AF65-F5344CB8AC3E}">
        <p14:creationId xmlns:p14="http://schemas.microsoft.com/office/powerpoint/2010/main" val="3324067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グループ化 4">
            <a:extLst>
              <a:ext uri="{FF2B5EF4-FFF2-40B4-BE49-F238E27FC236}">
                <a16:creationId xmlns:a16="http://schemas.microsoft.com/office/drawing/2014/main" id="{8F3F67CF-7417-6E47-98AD-13EBF8E15D2E}"/>
              </a:ext>
            </a:extLst>
          </p:cNvPr>
          <p:cNvGrpSpPr/>
          <p:nvPr/>
        </p:nvGrpSpPr>
        <p:grpSpPr>
          <a:xfrm>
            <a:off x="-457200" y="583671"/>
            <a:ext cx="5420061" cy="1048320"/>
            <a:chOff x="0" y="3240"/>
            <a:chExt cx="5420061" cy="1048320"/>
          </a:xfrm>
          <a:solidFill>
            <a:srgbClr val="FFFFFF"/>
          </a:solidFill>
        </p:grpSpPr>
        <p:sp>
          <p:nvSpPr>
            <p:cNvPr id="6" name="角丸四角形 5">
              <a:extLst>
                <a:ext uri="{FF2B5EF4-FFF2-40B4-BE49-F238E27FC236}">
                  <a16:creationId xmlns:a16="http://schemas.microsoft.com/office/drawing/2014/main" id="{EB48DA17-FB3C-BE4E-AA05-C2CC495D69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7" name="角丸四角形 4">
              <a:extLst>
                <a:ext uri="{FF2B5EF4-FFF2-40B4-BE49-F238E27FC236}">
                  <a16:creationId xmlns:a16="http://schemas.microsoft.com/office/drawing/2014/main" id="{5245DB59-CF82-3149-803D-58E027A8EE1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反省</a:t>
              </a:r>
            </a:p>
          </p:txBody>
        </p:sp>
      </p:grpSp>
      <p:sp>
        <p:nvSpPr>
          <p:cNvPr id="8" name="テキスト ボックス 7">
            <a:extLst>
              <a:ext uri="{FF2B5EF4-FFF2-40B4-BE49-F238E27FC236}">
                <a16:creationId xmlns:a16="http://schemas.microsoft.com/office/drawing/2014/main" id="{6A793A52-24C2-42C7-944E-3F25E8506430}"/>
              </a:ext>
            </a:extLst>
          </p:cNvPr>
          <p:cNvSpPr txBox="1"/>
          <p:nvPr/>
        </p:nvSpPr>
        <p:spPr>
          <a:xfrm>
            <a:off x="796254" y="2024352"/>
            <a:ext cx="11104393" cy="3913059"/>
          </a:xfrm>
          <a:prstGeom prst="rect">
            <a:avLst/>
          </a:prstGeom>
          <a:noFill/>
        </p:spPr>
        <p:txBody>
          <a:bodyPr wrap="square" rtlCol="0">
            <a:spAutoFit/>
          </a:bodyPr>
          <a:lstStyle/>
          <a:p>
            <a:pPr>
              <a:lnSpc>
                <a:spcPct val="150000"/>
              </a:lnSpc>
            </a:pPr>
            <a:r>
              <a:rPr kumimoji="1" lang="ja-JP" altLang="en-US" sz="2400" dirty="0">
                <a:solidFill>
                  <a:schemeClr val="bg1"/>
                </a:solidFill>
              </a:rPr>
              <a:t>アジャイル開発</a:t>
            </a:r>
            <a:endParaRPr kumimoji="1" lang="en-US" altLang="ja-JP" sz="2400" dirty="0">
              <a:solidFill>
                <a:schemeClr val="bg1"/>
              </a:solidFill>
            </a:endParaRPr>
          </a:p>
          <a:p>
            <a:pPr>
              <a:lnSpc>
                <a:spcPct val="150000"/>
              </a:lnSpc>
            </a:pPr>
            <a:r>
              <a:rPr kumimoji="1" lang="ja-JP" altLang="en-US" sz="2400" dirty="0">
                <a:solidFill>
                  <a:schemeClr val="bg1"/>
                </a:solidFill>
              </a:rPr>
              <a:t>・拡張を前提とした設計を行えた</a:t>
            </a:r>
            <a:endParaRPr kumimoji="1" lang="en-US" altLang="ja-JP" sz="2400" dirty="0">
              <a:solidFill>
                <a:schemeClr val="bg1"/>
              </a:solidFill>
            </a:endParaRPr>
          </a:p>
          <a:p>
            <a:pPr>
              <a:lnSpc>
                <a:spcPct val="150000"/>
              </a:lnSpc>
            </a:pPr>
            <a:r>
              <a:rPr lang="ja-JP" altLang="en-US" sz="2400" dirty="0">
                <a:solidFill>
                  <a:schemeClr val="bg1"/>
                </a:solidFill>
              </a:rPr>
              <a:t>・来週には動くものを意識するためスケジュールのズレが小さかった</a:t>
            </a:r>
            <a:endParaRPr lang="en-US" altLang="ja-JP" sz="2400" dirty="0">
              <a:solidFill>
                <a:schemeClr val="bg1"/>
              </a:solidFill>
            </a:endParaRPr>
          </a:p>
          <a:p>
            <a:pPr>
              <a:lnSpc>
                <a:spcPct val="150000"/>
              </a:lnSpc>
            </a:pPr>
            <a:endParaRPr lang="en-US" altLang="ja-JP" sz="2400" dirty="0">
              <a:solidFill>
                <a:schemeClr val="bg1"/>
              </a:solidFill>
            </a:endParaRPr>
          </a:p>
          <a:p>
            <a:pPr>
              <a:lnSpc>
                <a:spcPct val="150000"/>
              </a:lnSpc>
            </a:pPr>
            <a:r>
              <a:rPr lang="ja-JP" altLang="en-US" sz="2400" dirty="0">
                <a:solidFill>
                  <a:schemeClr val="bg1"/>
                </a:solidFill>
              </a:rPr>
              <a:t>全体</a:t>
            </a:r>
            <a:endParaRPr lang="en-US" altLang="ja-JP" sz="2400" dirty="0">
              <a:solidFill>
                <a:schemeClr val="bg1"/>
              </a:solidFill>
            </a:endParaRPr>
          </a:p>
          <a:p>
            <a:pPr>
              <a:lnSpc>
                <a:spcPct val="150000"/>
              </a:lnSpc>
            </a:pPr>
            <a:r>
              <a:rPr lang="ja-JP" altLang="en-US" sz="2400" dirty="0">
                <a:solidFill>
                  <a:schemeClr val="bg1"/>
                </a:solidFill>
              </a:rPr>
              <a:t>・各チームメンバが協力し</a:t>
            </a:r>
            <a:r>
              <a:rPr lang="en-US" altLang="ja-JP" sz="2400" dirty="0" err="1">
                <a:solidFill>
                  <a:schemeClr val="bg1"/>
                </a:solidFill>
              </a:rPr>
              <a:t>Github</a:t>
            </a:r>
            <a:r>
              <a:rPr lang="ja-JP" altLang="en-US" sz="2400" dirty="0">
                <a:solidFill>
                  <a:schemeClr val="bg1"/>
                </a:solidFill>
              </a:rPr>
              <a:t>を学び効果的に使えた</a:t>
            </a:r>
            <a:endParaRPr lang="en-US" altLang="ja-JP" sz="2400" dirty="0">
              <a:solidFill>
                <a:schemeClr val="bg1"/>
              </a:solidFill>
            </a:endParaRPr>
          </a:p>
          <a:p>
            <a:pPr>
              <a:lnSpc>
                <a:spcPct val="150000"/>
              </a:lnSpc>
            </a:pPr>
            <a:r>
              <a:rPr lang="ja-JP" altLang="en-US" sz="2400" dirty="0">
                <a:solidFill>
                  <a:schemeClr val="bg1"/>
                </a:solidFill>
              </a:rPr>
              <a:t>・ホウレンソウの徹底により作業重複などが無かった</a:t>
            </a:r>
            <a:endParaRPr lang="en-US" altLang="ja-JP" sz="2400" dirty="0">
              <a:solidFill>
                <a:schemeClr val="bg1"/>
              </a:solidFill>
            </a:endParaRPr>
          </a:p>
        </p:txBody>
      </p:sp>
    </p:spTree>
    <p:extLst>
      <p:ext uri="{BB962C8B-B14F-4D97-AF65-F5344CB8AC3E}">
        <p14:creationId xmlns:p14="http://schemas.microsoft.com/office/powerpoint/2010/main" val="29951556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3EB69414-83BA-7445-A16F-214FF43259A8}"/>
              </a:ext>
            </a:extLst>
          </p:cNvPr>
          <p:cNvPicPr>
            <a:picLocks noChangeAspect="1"/>
          </p:cNvPicPr>
          <p:nvPr/>
        </p:nvPicPr>
        <p:blipFill rotWithShape="1">
          <a:blip r:embed="rId3">
            <a:biLevel thresh="50000"/>
            <a:extLst>
              <a:ext uri="{BEBA8EAE-BF5A-486C-A8C5-ECC9F3942E4B}">
                <a14:imgProps xmlns:a14="http://schemas.microsoft.com/office/drawing/2010/main">
                  <a14:imgLayer r:embed="rId4">
                    <a14:imgEffect>
                      <a14:backgroundRemoval t="7962" b="81529" l="9910" r="89790">
                        <a14:foregroundMark x1="46547" y1="49045" x2="46547" y2="49045"/>
                        <a14:foregroundMark x1="41441" y1="32484" x2="41441" y2="32484"/>
                        <a14:foregroundMark x1="53754" y1="35032" x2="53754" y2="35032"/>
                      </a14:backgroundRemoval>
                    </a14:imgEffect>
                  </a14:imgLayer>
                </a14:imgProps>
              </a:ext>
            </a:extLst>
          </a:blip>
          <a:srcRect b="20248"/>
          <a:stretch/>
        </p:blipFill>
        <p:spPr>
          <a:xfrm>
            <a:off x="5258439" y="2820142"/>
            <a:ext cx="1095989" cy="824208"/>
          </a:xfrm>
          <a:prstGeom prst="rect">
            <a:avLst/>
          </a:prstGeom>
        </p:spPr>
      </p:pic>
      <p:sp>
        <p:nvSpPr>
          <p:cNvPr id="5" name="テキスト ボックス 4">
            <a:extLst>
              <a:ext uri="{FF2B5EF4-FFF2-40B4-BE49-F238E27FC236}">
                <a16:creationId xmlns:a16="http://schemas.microsoft.com/office/drawing/2014/main" id="{E059FD34-BBFE-4F4C-A77A-67518D16F408}"/>
              </a:ext>
            </a:extLst>
          </p:cNvPr>
          <p:cNvSpPr txBox="1"/>
          <p:nvPr/>
        </p:nvSpPr>
        <p:spPr>
          <a:xfrm>
            <a:off x="4075831" y="3949149"/>
            <a:ext cx="3461204" cy="646331"/>
          </a:xfrm>
          <a:prstGeom prst="rect">
            <a:avLst/>
          </a:prstGeom>
          <a:noFill/>
        </p:spPr>
        <p:txBody>
          <a:bodyPr wrap="none" rtlCol="0">
            <a:spAutoFit/>
          </a:bodyPr>
          <a:lstStyle/>
          <a:p>
            <a:pPr algn="ctr"/>
            <a:r>
              <a:rPr kumimoji="1" lang="ja-JP" altLang="en-US" dirty="0">
                <a:solidFill>
                  <a:schemeClr val="bg1"/>
                </a:solidFill>
              </a:rPr>
              <a:t>ご清聴ありがとうございました</a:t>
            </a:r>
            <a:endParaRPr kumimoji="1" lang="en-US" altLang="ja-JP" dirty="0">
              <a:solidFill>
                <a:schemeClr val="bg1"/>
              </a:solidFill>
            </a:endParaRPr>
          </a:p>
          <a:p>
            <a:pPr algn="ctr"/>
            <a:r>
              <a:rPr lang="ja-JP" altLang="en-US" dirty="0">
                <a:solidFill>
                  <a:schemeClr val="bg1"/>
                </a:solidFill>
              </a:rPr>
              <a:t>ぜひ</a:t>
            </a:r>
            <a:r>
              <a:rPr lang="en-US" altLang="ja-JP" dirty="0">
                <a:solidFill>
                  <a:schemeClr val="bg1"/>
                </a:solidFill>
              </a:rPr>
              <a:t> </a:t>
            </a:r>
            <a:r>
              <a:rPr lang="en-US" altLang="ja-JP" dirty="0" err="1">
                <a:solidFill>
                  <a:schemeClr val="bg1"/>
                </a:solidFill>
                <a:latin typeface="+mj-ea"/>
                <a:ea typeface="+mj-ea"/>
              </a:rPr>
              <a:t>Ideash</a:t>
            </a:r>
            <a:r>
              <a:rPr lang="en-US" altLang="ja-JP" dirty="0">
                <a:solidFill>
                  <a:schemeClr val="bg1"/>
                </a:solidFill>
              </a:rPr>
              <a:t> </a:t>
            </a:r>
            <a:r>
              <a:rPr lang="ja-JP" altLang="en-US" dirty="0">
                <a:solidFill>
                  <a:schemeClr val="bg1"/>
                </a:solidFill>
              </a:rPr>
              <a:t>をお試しください</a:t>
            </a:r>
            <a:endParaRPr kumimoji="1" lang="ja-JP" altLang="en-US" dirty="0">
              <a:solidFill>
                <a:schemeClr val="bg1"/>
              </a:solidFill>
            </a:endParaRPr>
          </a:p>
        </p:txBody>
      </p:sp>
    </p:spTree>
    <p:extLst>
      <p:ext uri="{BB962C8B-B14F-4D97-AF65-F5344CB8AC3E}">
        <p14:creationId xmlns:p14="http://schemas.microsoft.com/office/powerpoint/2010/main" val="4064088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a:extLst>
              <a:ext uri="{FF2B5EF4-FFF2-40B4-BE49-F238E27FC236}">
                <a16:creationId xmlns:a16="http://schemas.microsoft.com/office/drawing/2014/main" id="{F7CEDFAD-053A-1A4D-98BB-3A8500D5A83D}"/>
              </a:ext>
            </a:extLst>
          </p:cNvPr>
          <p:cNvSpPr/>
          <p:nvPr/>
        </p:nvSpPr>
        <p:spPr>
          <a:xfrm>
            <a:off x="2311401" y="0"/>
            <a:ext cx="93472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 altLang="ja-JP" dirty="0"/>
              <a:t>2217CE82-2C78-4E10-8EC9-AAFFE9D8C3D9.jpeg</a:t>
            </a:r>
            <a:endParaRPr kumimoji="1" lang="ja-JP" altLang="en-US"/>
          </a:p>
        </p:txBody>
      </p:sp>
      <p:sp>
        <p:nvSpPr>
          <p:cNvPr id="4" name="テキスト ボックス 3">
            <a:extLst>
              <a:ext uri="{FF2B5EF4-FFF2-40B4-BE49-F238E27FC236}">
                <a16:creationId xmlns:a16="http://schemas.microsoft.com/office/drawing/2014/main" id="{403DE246-E5A1-BE4A-8EE6-30CD7A00BDC1}"/>
              </a:ext>
            </a:extLst>
          </p:cNvPr>
          <p:cNvSpPr txBox="1"/>
          <p:nvPr/>
        </p:nvSpPr>
        <p:spPr>
          <a:xfrm>
            <a:off x="2735234" y="538203"/>
            <a:ext cx="1656223" cy="584775"/>
          </a:xfrm>
          <a:prstGeom prst="rect">
            <a:avLst/>
          </a:prstGeom>
          <a:noFill/>
        </p:spPr>
        <p:txBody>
          <a:bodyPr wrap="none" rtlCol="0">
            <a:spAutoFit/>
          </a:bodyPr>
          <a:lstStyle/>
          <a:p>
            <a:r>
              <a:rPr kumimoji="1" lang="en-US" altLang="ja-JP" sz="3200" b="1" dirty="0">
                <a:solidFill>
                  <a:srgbClr val="3D9190"/>
                </a:solidFill>
              </a:rPr>
              <a:t>Member</a:t>
            </a:r>
            <a:endParaRPr kumimoji="1" lang="ja-JP" altLang="en-US" sz="3200" b="1" dirty="0">
              <a:solidFill>
                <a:srgbClr val="3D9190"/>
              </a:solidFill>
            </a:endParaRPr>
          </a:p>
        </p:txBody>
      </p:sp>
      <p:sp>
        <p:nvSpPr>
          <p:cNvPr id="5" name="テキスト ボックス 4">
            <a:extLst>
              <a:ext uri="{FF2B5EF4-FFF2-40B4-BE49-F238E27FC236}">
                <a16:creationId xmlns:a16="http://schemas.microsoft.com/office/drawing/2014/main" id="{C52D97BB-7C01-8648-917A-2F2DE13E5941}"/>
              </a:ext>
            </a:extLst>
          </p:cNvPr>
          <p:cNvSpPr txBox="1"/>
          <p:nvPr/>
        </p:nvSpPr>
        <p:spPr>
          <a:xfrm>
            <a:off x="2735234" y="1122978"/>
            <a:ext cx="7393371" cy="4216539"/>
          </a:xfrm>
          <a:prstGeom prst="rect">
            <a:avLst/>
          </a:prstGeom>
          <a:noFill/>
          <a:effectLst/>
        </p:spPr>
        <p:txBody>
          <a:bodyPr wrap="none" rtlCol="0">
            <a:spAutoFit/>
          </a:bodyPr>
          <a:lstStyle/>
          <a:p>
            <a:r>
              <a:rPr lang="ja-JP" altLang="en-US" sz="2800" dirty="0">
                <a:solidFill>
                  <a:schemeClr val="tx1">
                    <a:lumMod val="85000"/>
                    <a:lumOff val="15000"/>
                  </a:schemeClr>
                </a:solidFill>
              </a:rPr>
              <a:t>中山怜也</a:t>
            </a:r>
            <a:r>
              <a:rPr lang="en-US" altLang="ja-JP" sz="2000" dirty="0">
                <a:solidFill>
                  <a:schemeClr val="bg1">
                    <a:lumMod val="50000"/>
                  </a:schemeClr>
                </a:solidFill>
              </a:rPr>
              <a:t>(</a:t>
            </a:r>
            <a:r>
              <a:rPr lang="ja-JP" altLang="en-US" sz="2000" dirty="0">
                <a:solidFill>
                  <a:schemeClr val="bg1">
                    <a:lumMod val="50000"/>
                  </a:schemeClr>
                </a:solidFill>
              </a:rPr>
              <a:t>リーダー</a:t>
            </a:r>
            <a:r>
              <a:rPr lang="en-US" altLang="ja-JP" sz="2000" dirty="0">
                <a:solidFill>
                  <a:schemeClr val="bg1">
                    <a:lumMod val="50000"/>
                  </a:schemeClr>
                </a:solidFill>
              </a:rPr>
              <a:t>)</a:t>
            </a:r>
            <a:r>
              <a:rPr lang="ja-JP" altLang="en-US" sz="2800" dirty="0">
                <a:solidFill>
                  <a:schemeClr val="tx1">
                    <a:lumMod val="85000"/>
                    <a:lumOff val="15000"/>
                  </a:schemeClr>
                </a:solidFill>
              </a:rPr>
              <a:t>　小嶋大地</a:t>
            </a:r>
            <a:r>
              <a:rPr lang="en-US" altLang="ja-JP" sz="2800" dirty="0">
                <a:solidFill>
                  <a:schemeClr val="tx1">
                    <a:lumMod val="85000"/>
                    <a:lumOff val="15000"/>
                  </a:schemeClr>
                </a:solidFill>
              </a:rPr>
              <a:t>		</a:t>
            </a:r>
            <a:r>
              <a:rPr lang="ja-JP" altLang="en-US" sz="2800" dirty="0">
                <a:solidFill>
                  <a:schemeClr val="tx1">
                    <a:lumMod val="85000"/>
                    <a:lumOff val="15000"/>
                  </a:schemeClr>
                </a:solidFill>
              </a:rPr>
              <a:t>仲龍之介</a:t>
            </a:r>
            <a:endParaRPr lang="en-US" altLang="ja-JP" sz="2800" dirty="0">
              <a:solidFill>
                <a:schemeClr val="tx1">
                  <a:lumMod val="85000"/>
                  <a:lumOff val="15000"/>
                </a:schemeClr>
              </a:solidFill>
            </a:endParaRPr>
          </a:p>
          <a:p>
            <a:r>
              <a:rPr lang="ja-JP" altLang="en-US" sz="2000" dirty="0">
                <a:solidFill>
                  <a:prstClr val="white">
                    <a:lumMod val="50000"/>
                  </a:prstClr>
                </a:solidFill>
              </a:rPr>
              <a:t>情報工学科</a:t>
            </a:r>
            <a:r>
              <a:rPr lang="en-US" altLang="ja-JP" sz="2000" dirty="0">
                <a:solidFill>
                  <a:prstClr val="white">
                    <a:lumMod val="50000"/>
                  </a:prstClr>
                </a:solidFill>
              </a:rPr>
              <a:t>4</a:t>
            </a:r>
            <a:r>
              <a:rPr lang="ja-JP" altLang="en-US" sz="2000" dirty="0">
                <a:solidFill>
                  <a:prstClr val="white">
                    <a:lumMod val="50000"/>
                  </a:prstClr>
                </a:solidFill>
              </a:rPr>
              <a:t>年　　　　　</a:t>
            </a:r>
            <a:r>
              <a:rPr lang="en-US" altLang="ja-JP" sz="2000" dirty="0">
                <a:solidFill>
                  <a:prstClr val="white">
                    <a:lumMod val="50000"/>
                  </a:prstClr>
                </a:solidFill>
              </a:rPr>
              <a:t> </a:t>
            </a:r>
            <a:r>
              <a:rPr lang="ja-JP" altLang="en-US" sz="2000" dirty="0">
                <a:solidFill>
                  <a:schemeClr val="bg1">
                    <a:lumMod val="50000"/>
                  </a:schemeClr>
                </a:solidFill>
              </a:rPr>
              <a:t>情報工学科</a:t>
            </a:r>
            <a:r>
              <a:rPr lang="en-US" altLang="ja-JP" sz="2000" dirty="0">
                <a:solidFill>
                  <a:schemeClr val="bg1">
                    <a:lumMod val="50000"/>
                  </a:schemeClr>
                </a:solidFill>
              </a:rPr>
              <a:t>4</a:t>
            </a:r>
            <a:r>
              <a:rPr lang="ja-JP" altLang="en-US" sz="2000" dirty="0">
                <a:solidFill>
                  <a:schemeClr val="bg1">
                    <a:lumMod val="50000"/>
                  </a:schemeClr>
                </a:solidFill>
              </a:rPr>
              <a:t>年</a:t>
            </a:r>
            <a:r>
              <a:rPr lang="en-US" altLang="ja-JP" sz="2000" dirty="0">
                <a:solidFill>
                  <a:schemeClr val="bg1">
                    <a:lumMod val="50000"/>
                  </a:schemeClr>
                </a:solidFill>
              </a:rPr>
              <a:t>	</a:t>
            </a:r>
            <a:r>
              <a:rPr lang="ja-JP" altLang="en-US" sz="2000" dirty="0">
                <a:solidFill>
                  <a:schemeClr val="bg1">
                    <a:lumMod val="50000"/>
                  </a:schemeClr>
                </a:solidFill>
              </a:rPr>
              <a:t>情報工学科</a:t>
            </a:r>
            <a:r>
              <a:rPr lang="en-US" altLang="ja-JP" sz="2000" dirty="0">
                <a:solidFill>
                  <a:schemeClr val="bg1">
                    <a:lumMod val="50000"/>
                  </a:schemeClr>
                </a:solidFill>
              </a:rPr>
              <a:t>4</a:t>
            </a:r>
            <a:r>
              <a:rPr lang="ja-JP" altLang="en-US" sz="2000" dirty="0">
                <a:solidFill>
                  <a:schemeClr val="bg1">
                    <a:lumMod val="50000"/>
                  </a:schemeClr>
                </a:solidFill>
              </a:rPr>
              <a:t>年</a:t>
            </a:r>
          </a:p>
          <a:p>
            <a:endParaRPr lang="ja-JP" altLang="en-US" sz="2000" dirty="0">
              <a:solidFill>
                <a:schemeClr val="bg1">
                  <a:lumMod val="50000"/>
                </a:schemeClr>
              </a:solidFill>
            </a:endParaRPr>
          </a:p>
          <a:p>
            <a:pPr lvl="0"/>
            <a:endParaRPr lang="ja-JP" altLang="en-US" sz="2000" dirty="0">
              <a:solidFill>
                <a:prstClr val="white">
                  <a:lumMod val="50000"/>
                </a:prstClr>
              </a:solidFill>
            </a:endParaRPr>
          </a:p>
          <a:p>
            <a:endParaRPr lang="en-US" altLang="ja-JP" sz="2800" dirty="0">
              <a:solidFill>
                <a:schemeClr val="tx1">
                  <a:lumMod val="85000"/>
                  <a:lumOff val="15000"/>
                </a:schemeClr>
              </a:solidFill>
            </a:endParaRPr>
          </a:p>
          <a:p>
            <a:r>
              <a:rPr lang="ja-JP" altLang="en-US" sz="2800" dirty="0">
                <a:solidFill>
                  <a:schemeClr val="tx1">
                    <a:lumMod val="85000"/>
                    <a:lumOff val="15000"/>
                  </a:schemeClr>
                </a:solidFill>
              </a:rPr>
              <a:t>　　　　　　</a:t>
            </a:r>
            <a:r>
              <a:rPr lang="en-US" altLang="ja-JP" sz="2800" dirty="0">
                <a:solidFill>
                  <a:schemeClr val="tx1">
                    <a:lumMod val="85000"/>
                    <a:lumOff val="15000"/>
                  </a:schemeClr>
                </a:solidFill>
              </a:rPr>
              <a:t> </a:t>
            </a:r>
          </a:p>
          <a:p>
            <a:endParaRPr lang="en-US" altLang="ja-JP" sz="2800" dirty="0">
              <a:solidFill>
                <a:schemeClr val="tx1">
                  <a:lumMod val="85000"/>
                  <a:lumOff val="15000"/>
                </a:schemeClr>
              </a:solidFill>
            </a:endParaRPr>
          </a:p>
          <a:p>
            <a:r>
              <a:rPr lang="ja-JP" altLang="en-US" sz="2800" dirty="0">
                <a:solidFill>
                  <a:schemeClr val="tx1">
                    <a:lumMod val="85000"/>
                    <a:lumOff val="15000"/>
                  </a:schemeClr>
                </a:solidFill>
              </a:rPr>
              <a:t>是末真志</a:t>
            </a:r>
            <a:r>
              <a:rPr lang="en-US" altLang="ja-JP" sz="2000" dirty="0">
                <a:solidFill>
                  <a:schemeClr val="bg1">
                    <a:lumMod val="50000"/>
                  </a:schemeClr>
                </a:solidFill>
              </a:rPr>
              <a:t>(</a:t>
            </a:r>
            <a:r>
              <a:rPr lang="ja-JP" altLang="en-US" sz="2000" dirty="0">
                <a:solidFill>
                  <a:schemeClr val="bg1">
                    <a:lumMod val="50000"/>
                  </a:schemeClr>
                </a:solidFill>
              </a:rPr>
              <a:t>副リーダ</a:t>
            </a:r>
            <a:r>
              <a:rPr lang="en-US" altLang="ja-JP" sz="2000" dirty="0">
                <a:solidFill>
                  <a:schemeClr val="bg1">
                    <a:lumMod val="50000"/>
                  </a:schemeClr>
                </a:solidFill>
              </a:rPr>
              <a:t>)	</a:t>
            </a:r>
            <a:r>
              <a:rPr lang="ja-JP" altLang="en-US" sz="2800" dirty="0">
                <a:solidFill>
                  <a:schemeClr val="tx1">
                    <a:lumMod val="85000"/>
                    <a:lumOff val="15000"/>
                  </a:schemeClr>
                </a:solidFill>
              </a:rPr>
              <a:t>酒井春華</a:t>
            </a:r>
          </a:p>
          <a:p>
            <a:r>
              <a:rPr lang="ja-JP" altLang="en-US" sz="2000" dirty="0">
                <a:solidFill>
                  <a:prstClr val="white">
                    <a:lumMod val="50000"/>
                  </a:prstClr>
                </a:solidFill>
              </a:rPr>
              <a:t>情報工学科</a:t>
            </a:r>
            <a:r>
              <a:rPr lang="en-US" altLang="ja-JP" sz="2000" dirty="0">
                <a:solidFill>
                  <a:prstClr val="white">
                    <a:lumMod val="50000"/>
                  </a:prstClr>
                </a:solidFill>
              </a:rPr>
              <a:t>4</a:t>
            </a:r>
            <a:r>
              <a:rPr lang="ja-JP" altLang="en-US" sz="2000" dirty="0">
                <a:solidFill>
                  <a:prstClr val="white">
                    <a:lumMod val="50000"/>
                  </a:prstClr>
                </a:solidFill>
              </a:rPr>
              <a:t>年</a:t>
            </a:r>
            <a:r>
              <a:rPr lang="en-US" altLang="ja-JP" sz="2000" dirty="0">
                <a:solidFill>
                  <a:prstClr val="white">
                    <a:lumMod val="50000"/>
                  </a:prstClr>
                </a:solidFill>
              </a:rPr>
              <a:t>		 </a:t>
            </a:r>
            <a:r>
              <a:rPr lang="ja-JP" altLang="en-US" sz="2000" dirty="0">
                <a:solidFill>
                  <a:schemeClr val="bg1">
                    <a:lumMod val="50000"/>
                  </a:schemeClr>
                </a:solidFill>
              </a:rPr>
              <a:t>情報システム専攻科</a:t>
            </a:r>
            <a:r>
              <a:rPr lang="en-US" altLang="ja-JP" sz="2000" dirty="0">
                <a:solidFill>
                  <a:schemeClr val="bg1">
                    <a:lumMod val="50000"/>
                  </a:schemeClr>
                </a:solidFill>
              </a:rPr>
              <a:t>3</a:t>
            </a:r>
            <a:r>
              <a:rPr lang="ja-JP" altLang="en-US" sz="2000" dirty="0">
                <a:solidFill>
                  <a:schemeClr val="bg1">
                    <a:lumMod val="50000"/>
                  </a:schemeClr>
                </a:solidFill>
              </a:rPr>
              <a:t>年</a:t>
            </a:r>
          </a:p>
          <a:p>
            <a:pPr lvl="0"/>
            <a:endParaRPr lang="ja-JP" altLang="en-US" sz="2000" dirty="0">
              <a:solidFill>
                <a:prstClr val="white">
                  <a:lumMod val="50000"/>
                </a:prstClr>
              </a:solidFill>
            </a:endParaRPr>
          </a:p>
          <a:p>
            <a:endParaRPr lang="ja-JP" altLang="en-US" sz="2800" dirty="0">
              <a:solidFill>
                <a:schemeClr val="tx1">
                  <a:lumMod val="85000"/>
                  <a:lumOff val="15000"/>
                </a:schemeClr>
              </a:solidFill>
            </a:endParaRPr>
          </a:p>
        </p:txBody>
      </p:sp>
      <p:sp>
        <p:nvSpPr>
          <p:cNvPr id="10" name="テキスト ボックス 9">
            <a:extLst>
              <a:ext uri="{FF2B5EF4-FFF2-40B4-BE49-F238E27FC236}">
                <a16:creationId xmlns:a16="http://schemas.microsoft.com/office/drawing/2014/main" id="{823768C3-D0CA-C848-9DB7-865817FBE476}"/>
              </a:ext>
            </a:extLst>
          </p:cNvPr>
          <p:cNvSpPr txBox="1"/>
          <p:nvPr/>
        </p:nvSpPr>
        <p:spPr>
          <a:xfrm>
            <a:off x="8118003" y="4439476"/>
            <a:ext cx="184731" cy="523220"/>
          </a:xfrm>
          <a:prstGeom prst="rect">
            <a:avLst/>
          </a:prstGeom>
          <a:noFill/>
          <a:effectLst/>
        </p:spPr>
        <p:txBody>
          <a:bodyPr wrap="none" rtlCol="0">
            <a:spAutoFit/>
          </a:bodyPr>
          <a:lstStyle/>
          <a:p>
            <a:endParaRPr lang="ja-JP" altLang="en-US" sz="2800" dirty="0">
              <a:solidFill>
                <a:schemeClr val="tx1">
                  <a:lumMod val="85000"/>
                  <a:lumOff val="15000"/>
                </a:schemeClr>
              </a:solidFill>
            </a:endParaRPr>
          </a:p>
        </p:txBody>
      </p:sp>
      <p:pic>
        <p:nvPicPr>
          <p:cNvPr id="11" name="図 10">
            <a:extLst>
              <a:ext uri="{FF2B5EF4-FFF2-40B4-BE49-F238E27FC236}">
                <a16:creationId xmlns:a16="http://schemas.microsoft.com/office/drawing/2014/main" id="{BF4727E3-806C-4E4D-B71C-DEA84F0C1C0A}"/>
              </a:ext>
            </a:extLst>
          </p:cNvPr>
          <p:cNvPicPr>
            <a:picLocks noChangeAspect="1"/>
          </p:cNvPicPr>
          <p:nvPr/>
        </p:nvPicPr>
        <p:blipFill rotWithShape="1">
          <a:blip r:embed="rId3"/>
          <a:srcRect t="5665" b="14531"/>
          <a:stretch/>
        </p:blipFill>
        <p:spPr>
          <a:xfrm>
            <a:off x="2838805" y="4701086"/>
            <a:ext cx="1457959" cy="1533697"/>
          </a:xfrm>
          <a:prstGeom prst="rect">
            <a:avLst/>
          </a:prstGeom>
        </p:spPr>
      </p:pic>
      <p:pic>
        <p:nvPicPr>
          <p:cNvPr id="15" name="図 14">
            <a:extLst>
              <a:ext uri="{FF2B5EF4-FFF2-40B4-BE49-F238E27FC236}">
                <a16:creationId xmlns:a16="http://schemas.microsoft.com/office/drawing/2014/main" id="{08D1EF2D-F548-8E4F-A0AC-A9C07EEF6A0C}"/>
              </a:ext>
            </a:extLst>
          </p:cNvPr>
          <p:cNvPicPr>
            <a:picLocks noChangeAspect="1"/>
          </p:cNvPicPr>
          <p:nvPr/>
        </p:nvPicPr>
        <p:blipFill rotWithShape="1">
          <a:blip r:embed="rId4"/>
          <a:srcRect l="3585" t="8488" r="2296" b="14162"/>
          <a:stretch/>
        </p:blipFill>
        <p:spPr>
          <a:xfrm>
            <a:off x="5563152" y="4701085"/>
            <a:ext cx="1457959" cy="1533697"/>
          </a:xfrm>
          <a:prstGeom prst="rect">
            <a:avLst/>
          </a:prstGeom>
        </p:spPr>
      </p:pic>
      <p:pic>
        <p:nvPicPr>
          <p:cNvPr id="17" name="図 16">
            <a:extLst>
              <a:ext uri="{FF2B5EF4-FFF2-40B4-BE49-F238E27FC236}">
                <a16:creationId xmlns:a16="http://schemas.microsoft.com/office/drawing/2014/main" id="{AA9664B7-EEEA-B144-BAC0-71FF96B8610E}"/>
              </a:ext>
            </a:extLst>
          </p:cNvPr>
          <p:cNvPicPr>
            <a:picLocks noChangeAspect="1"/>
          </p:cNvPicPr>
          <p:nvPr/>
        </p:nvPicPr>
        <p:blipFill rotWithShape="1">
          <a:blip r:embed="rId5"/>
          <a:srcRect t="4664" b="12515"/>
          <a:stretch/>
        </p:blipFill>
        <p:spPr>
          <a:xfrm>
            <a:off x="8302734" y="1935508"/>
            <a:ext cx="1457959" cy="1533697"/>
          </a:xfrm>
          <a:prstGeom prst="rect">
            <a:avLst/>
          </a:prstGeom>
        </p:spPr>
      </p:pic>
      <p:pic>
        <p:nvPicPr>
          <p:cNvPr id="3" name="図 2">
            <a:extLst>
              <a:ext uri="{FF2B5EF4-FFF2-40B4-BE49-F238E27FC236}">
                <a16:creationId xmlns:a16="http://schemas.microsoft.com/office/drawing/2014/main" id="{8F181871-D4BB-4176-9A95-F6CEC0B3CE6A}"/>
              </a:ext>
            </a:extLst>
          </p:cNvPr>
          <p:cNvPicPr>
            <a:picLocks noChangeAspect="1"/>
          </p:cNvPicPr>
          <p:nvPr/>
        </p:nvPicPr>
        <p:blipFill rotWithShape="1">
          <a:blip r:embed="rId6"/>
          <a:srcRect l="12205" t="30562" r="9917" b="14060"/>
          <a:stretch/>
        </p:blipFill>
        <p:spPr>
          <a:xfrm>
            <a:off x="3470826" y="1960566"/>
            <a:ext cx="3301912" cy="1761001"/>
          </a:xfrm>
          <a:prstGeom prst="rect">
            <a:avLst/>
          </a:prstGeom>
        </p:spPr>
      </p:pic>
    </p:spTree>
    <p:extLst>
      <p:ext uri="{BB962C8B-B14F-4D97-AF65-F5344CB8AC3E}">
        <p14:creationId xmlns:p14="http://schemas.microsoft.com/office/powerpoint/2010/main" val="5986412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正方形/長方形 8">
            <a:extLst>
              <a:ext uri="{FF2B5EF4-FFF2-40B4-BE49-F238E27FC236}">
                <a16:creationId xmlns:a16="http://schemas.microsoft.com/office/drawing/2014/main" id="{F7CEDFAD-053A-1A4D-98BB-3A8500D5A83D}"/>
              </a:ext>
            </a:extLst>
          </p:cNvPr>
          <p:cNvSpPr/>
          <p:nvPr/>
        </p:nvSpPr>
        <p:spPr>
          <a:xfrm>
            <a:off x="7136901" y="0"/>
            <a:ext cx="45216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403DE246-E5A1-BE4A-8EE6-30CD7A00BDC1}"/>
              </a:ext>
            </a:extLst>
          </p:cNvPr>
          <p:cNvSpPr txBox="1"/>
          <p:nvPr/>
        </p:nvSpPr>
        <p:spPr>
          <a:xfrm>
            <a:off x="7927091" y="986953"/>
            <a:ext cx="1470659" cy="584775"/>
          </a:xfrm>
          <a:prstGeom prst="rect">
            <a:avLst/>
          </a:prstGeom>
          <a:noFill/>
        </p:spPr>
        <p:txBody>
          <a:bodyPr wrap="none" rtlCol="0">
            <a:spAutoFit/>
          </a:bodyPr>
          <a:lstStyle/>
          <a:p>
            <a:r>
              <a:rPr kumimoji="1" lang="en-US" altLang="ja-JP" sz="3200" b="1" dirty="0">
                <a:solidFill>
                  <a:srgbClr val="3D9190"/>
                </a:solidFill>
              </a:rPr>
              <a:t>Agenda</a:t>
            </a:r>
            <a:endParaRPr kumimoji="1" lang="ja-JP" altLang="en-US" sz="3200" b="1" dirty="0">
              <a:solidFill>
                <a:srgbClr val="3D9190"/>
              </a:solidFill>
            </a:endParaRPr>
          </a:p>
        </p:txBody>
      </p:sp>
      <p:sp>
        <p:nvSpPr>
          <p:cNvPr id="5" name="テキスト ボックス 4">
            <a:extLst>
              <a:ext uri="{FF2B5EF4-FFF2-40B4-BE49-F238E27FC236}">
                <a16:creationId xmlns:a16="http://schemas.microsoft.com/office/drawing/2014/main" id="{C52D97BB-7C01-8648-917A-2F2DE13E5941}"/>
              </a:ext>
            </a:extLst>
          </p:cNvPr>
          <p:cNvSpPr txBox="1"/>
          <p:nvPr/>
        </p:nvSpPr>
        <p:spPr>
          <a:xfrm>
            <a:off x="8294909" y="1571728"/>
            <a:ext cx="2954655" cy="4524315"/>
          </a:xfrm>
          <a:prstGeom prst="rect">
            <a:avLst/>
          </a:prstGeom>
          <a:noFill/>
          <a:effectLst/>
        </p:spPr>
        <p:txBody>
          <a:bodyPr wrap="none" rtlCol="0">
            <a:spAutoFit/>
          </a:bodyPr>
          <a:lstStyle/>
          <a:p>
            <a:r>
              <a:rPr lang="ja-JP" altLang="en-US" sz="2400" dirty="0">
                <a:solidFill>
                  <a:schemeClr val="tx1">
                    <a:lumMod val="85000"/>
                    <a:lumOff val="15000"/>
                  </a:schemeClr>
                </a:solidFill>
              </a:rPr>
              <a:t>・作品概要</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・開発経緯</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・使用技術</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・開発プロセス</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・進捗管理</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・通信の流れ</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・アピールポイント</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・機能</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・デモ動画</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・ユーザ分析</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・展望</a:t>
            </a:r>
            <a:endParaRPr lang="en-US" altLang="ja-JP" sz="2400" dirty="0">
              <a:solidFill>
                <a:schemeClr val="tx1">
                  <a:lumMod val="85000"/>
                  <a:lumOff val="15000"/>
                </a:schemeClr>
              </a:solidFill>
            </a:endParaRPr>
          </a:p>
          <a:p>
            <a:r>
              <a:rPr lang="ja-JP" altLang="en-US" sz="2400" dirty="0">
                <a:solidFill>
                  <a:schemeClr val="tx1">
                    <a:lumMod val="85000"/>
                    <a:lumOff val="15000"/>
                  </a:schemeClr>
                </a:solidFill>
              </a:rPr>
              <a:t>・反省</a:t>
            </a:r>
            <a:endParaRPr lang="en-US" altLang="ja-JP" sz="2400" dirty="0">
              <a:solidFill>
                <a:schemeClr val="tx1">
                  <a:lumMod val="85000"/>
                  <a:lumOff val="15000"/>
                </a:schemeClr>
              </a:solidFill>
            </a:endParaRPr>
          </a:p>
        </p:txBody>
      </p:sp>
      <p:pic>
        <p:nvPicPr>
          <p:cNvPr id="12" name="図 11">
            <a:extLst>
              <a:ext uri="{FF2B5EF4-FFF2-40B4-BE49-F238E27FC236}">
                <a16:creationId xmlns:a16="http://schemas.microsoft.com/office/drawing/2014/main" id="{9323ED4D-BFDF-F348-800A-0E19980ED72D}"/>
              </a:ext>
            </a:extLst>
          </p:cNvPr>
          <p:cNvPicPr>
            <a:picLocks noChangeAspect="1"/>
          </p:cNvPicPr>
          <p:nvPr/>
        </p:nvPicPr>
        <p:blipFill rotWithShape="1">
          <a:blip r:embed="rId3">
            <a:biLevel thresh="50000"/>
            <a:extLst>
              <a:ext uri="{BEBA8EAE-BF5A-486C-A8C5-ECC9F3942E4B}">
                <a14:imgProps xmlns:a14="http://schemas.microsoft.com/office/drawing/2010/main">
                  <a14:imgLayer r:embed="rId4">
                    <a14:imgEffect>
                      <a14:backgroundRemoval t="7962" b="81529" l="9910" r="89790">
                        <a14:foregroundMark x1="46547" y1="49045" x2="46547" y2="49045"/>
                        <a14:foregroundMark x1="41441" y1="32484" x2="41441" y2="32484"/>
                        <a14:foregroundMark x1="53754" y1="35032" x2="53754" y2="35032"/>
                      </a14:backgroundRemoval>
                    </a14:imgEffect>
                  </a14:imgLayer>
                </a14:imgProps>
              </a:ext>
            </a:extLst>
          </a:blip>
          <a:srcRect b="20248"/>
          <a:stretch/>
        </p:blipFill>
        <p:spPr>
          <a:xfrm>
            <a:off x="2058042" y="3108008"/>
            <a:ext cx="1095989" cy="824208"/>
          </a:xfrm>
          <a:prstGeom prst="rect">
            <a:avLst/>
          </a:prstGeom>
        </p:spPr>
      </p:pic>
      <p:sp>
        <p:nvSpPr>
          <p:cNvPr id="13" name="TextBox 9">
            <a:extLst>
              <a:ext uri="{FF2B5EF4-FFF2-40B4-BE49-F238E27FC236}">
                <a16:creationId xmlns:a16="http://schemas.microsoft.com/office/drawing/2014/main" id="{898CCD75-6312-D449-ABEB-D5B29EE5D417}"/>
              </a:ext>
            </a:extLst>
          </p:cNvPr>
          <p:cNvSpPr txBox="1"/>
          <p:nvPr/>
        </p:nvSpPr>
        <p:spPr>
          <a:xfrm>
            <a:off x="3030939" y="3195933"/>
            <a:ext cx="3887855" cy="923330"/>
          </a:xfrm>
          <a:prstGeom prst="rect">
            <a:avLst/>
          </a:prstGeom>
          <a:noFill/>
        </p:spPr>
        <p:txBody>
          <a:bodyPr wrap="square" rtlCol="0">
            <a:spAutoFit/>
          </a:bodyPr>
          <a:lstStyle/>
          <a:p>
            <a:r>
              <a:rPr lang="en-US" sz="5400" b="1" spc="300" dirty="0" err="1">
                <a:ln w="117475">
                  <a:noFill/>
                </a:ln>
                <a:solidFill>
                  <a:schemeClr val="bg1"/>
                </a:solidFill>
                <a:latin typeface="Apple SD Gothic Neo" panose="02000300000000000000" pitchFamily="2" charset="-127"/>
                <a:ea typeface="Apple SD Gothic Neo" panose="02000300000000000000" pitchFamily="2" charset="-127"/>
                <a:cs typeface="Devanagari MT" panose="02000500020000000000" pitchFamily="2" charset="0"/>
              </a:rPr>
              <a:t>Ideash</a:t>
            </a:r>
            <a:endParaRPr lang="en-US" sz="5400" b="1" spc="300" dirty="0">
              <a:ln w="117475">
                <a:noFill/>
              </a:ln>
              <a:solidFill>
                <a:schemeClr val="bg1"/>
              </a:solidFill>
              <a:latin typeface="Apple SD Gothic Neo" panose="02000300000000000000" pitchFamily="2" charset="-127"/>
              <a:ea typeface="Apple SD Gothic Neo" panose="02000300000000000000" pitchFamily="2" charset="-127"/>
              <a:cs typeface="Devanagari MT" panose="02000500020000000000" pitchFamily="2" charset="0"/>
            </a:endParaRPr>
          </a:p>
        </p:txBody>
      </p:sp>
    </p:spTree>
    <p:extLst>
      <p:ext uri="{BB962C8B-B14F-4D97-AF65-F5344CB8AC3E}">
        <p14:creationId xmlns:p14="http://schemas.microsoft.com/office/powerpoint/2010/main" val="2444036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フローチャート: 代替処理 17">
            <a:extLst>
              <a:ext uri="{FF2B5EF4-FFF2-40B4-BE49-F238E27FC236}">
                <a16:creationId xmlns:a16="http://schemas.microsoft.com/office/drawing/2014/main" id="{140739FA-6203-DF4B-A148-DC1D09122C84}"/>
              </a:ext>
            </a:extLst>
          </p:cNvPr>
          <p:cNvSpPr/>
          <p:nvPr/>
        </p:nvSpPr>
        <p:spPr>
          <a:xfrm>
            <a:off x="5699075" y="2575619"/>
            <a:ext cx="5724644" cy="2264010"/>
          </a:xfrm>
          <a:prstGeom prst="flowChartAlternateProcess">
            <a:avLst/>
          </a:prstGeom>
          <a:solidFill>
            <a:srgbClr val="FFFFFF"/>
          </a:solidFill>
          <a:ln>
            <a:noFill/>
          </a:ln>
          <a:effectLst>
            <a:outerShdw blurRad="50800" dist="1397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作品概要</a:t>
              </a:r>
            </a:p>
          </p:txBody>
        </p:sp>
      </p:grpSp>
      <p:sp>
        <p:nvSpPr>
          <p:cNvPr id="2" name="正方形/長方形 1">
            <a:extLst>
              <a:ext uri="{FF2B5EF4-FFF2-40B4-BE49-F238E27FC236}">
                <a16:creationId xmlns:a16="http://schemas.microsoft.com/office/drawing/2014/main" id="{16C6070E-71A6-144F-B02E-76DA76018A61}"/>
              </a:ext>
            </a:extLst>
          </p:cNvPr>
          <p:cNvSpPr/>
          <p:nvPr/>
        </p:nvSpPr>
        <p:spPr>
          <a:xfrm>
            <a:off x="5699074" y="1811852"/>
            <a:ext cx="6096000" cy="461665"/>
          </a:xfrm>
          <a:prstGeom prst="rect">
            <a:avLst/>
          </a:prstGeom>
        </p:spPr>
        <p:txBody>
          <a:bodyPr>
            <a:spAutoFit/>
          </a:bodyPr>
          <a:lstStyle/>
          <a:p>
            <a:r>
              <a:rPr lang="ja-JP" altLang="en-US" sz="2400" dirty="0">
                <a:solidFill>
                  <a:schemeClr val="bg1"/>
                </a:solidFill>
              </a:rPr>
              <a:t>様々な発想手法を</a:t>
            </a:r>
            <a:r>
              <a:rPr lang="en" altLang="ja-JP" sz="2400" dirty="0">
                <a:solidFill>
                  <a:schemeClr val="bg1"/>
                </a:solidFill>
              </a:rPr>
              <a:t>Web</a:t>
            </a:r>
            <a:r>
              <a:rPr lang="ja-JP" altLang="en-US" sz="2400" dirty="0">
                <a:solidFill>
                  <a:schemeClr val="bg1"/>
                </a:solidFill>
              </a:rPr>
              <a:t>上で使用可能にする</a:t>
            </a:r>
          </a:p>
        </p:txBody>
      </p:sp>
      <p:pic>
        <p:nvPicPr>
          <p:cNvPr id="15" name="図 14">
            <a:extLst>
              <a:ext uri="{FF2B5EF4-FFF2-40B4-BE49-F238E27FC236}">
                <a16:creationId xmlns:a16="http://schemas.microsoft.com/office/drawing/2014/main" id="{CF57D147-48B4-B64E-9973-2837D6D2C464}"/>
              </a:ext>
            </a:extLst>
          </p:cNvPr>
          <p:cNvPicPr>
            <a:picLocks noChangeAspect="1"/>
          </p:cNvPicPr>
          <p:nvPr/>
        </p:nvPicPr>
        <p:blipFill>
          <a:blip r:embed="rId3"/>
          <a:stretch>
            <a:fillRect/>
          </a:stretch>
        </p:blipFill>
        <p:spPr>
          <a:xfrm>
            <a:off x="185994" y="1344920"/>
            <a:ext cx="5513080" cy="5513080"/>
          </a:xfrm>
          <a:prstGeom prst="rect">
            <a:avLst/>
          </a:prstGeom>
        </p:spPr>
      </p:pic>
      <p:sp>
        <p:nvSpPr>
          <p:cNvPr id="16" name="テキスト ボックス 15">
            <a:extLst>
              <a:ext uri="{FF2B5EF4-FFF2-40B4-BE49-F238E27FC236}">
                <a16:creationId xmlns:a16="http://schemas.microsoft.com/office/drawing/2014/main" id="{8C99C349-0CE9-A944-9D66-B23C82130541}"/>
              </a:ext>
            </a:extLst>
          </p:cNvPr>
          <p:cNvSpPr txBox="1"/>
          <p:nvPr/>
        </p:nvSpPr>
        <p:spPr>
          <a:xfrm>
            <a:off x="6680554" y="2652653"/>
            <a:ext cx="3570208" cy="2026389"/>
          </a:xfrm>
          <a:prstGeom prst="rect">
            <a:avLst/>
          </a:prstGeom>
          <a:noFill/>
        </p:spPr>
        <p:txBody>
          <a:bodyPr wrap="none" rtlCol="0">
            <a:spAutoFit/>
          </a:bodyPr>
          <a:lstStyle/>
          <a:p>
            <a:pPr>
              <a:lnSpc>
                <a:spcPct val="150000"/>
              </a:lnSpc>
            </a:pPr>
            <a:r>
              <a:rPr kumimoji="1" lang="ja-JP" altLang="en-US" sz="4400" b="1" dirty="0">
                <a:solidFill>
                  <a:srgbClr val="3D9190"/>
                </a:solidFill>
              </a:rPr>
              <a:t>距離</a:t>
            </a:r>
            <a:r>
              <a:rPr lang="ja-JP" altLang="en-US" sz="4400" b="1" dirty="0">
                <a:solidFill>
                  <a:srgbClr val="3D9190"/>
                </a:solidFill>
              </a:rPr>
              <a:t>　　人数</a:t>
            </a:r>
            <a:endParaRPr lang="en-US" altLang="ja-JP" sz="4400" b="1" dirty="0">
              <a:solidFill>
                <a:srgbClr val="3D9190"/>
              </a:solidFill>
            </a:endParaRPr>
          </a:p>
          <a:p>
            <a:pPr>
              <a:lnSpc>
                <a:spcPct val="150000"/>
              </a:lnSpc>
            </a:pPr>
            <a:r>
              <a:rPr kumimoji="1" lang="ja-JP" altLang="en-US" sz="4400" b="1" dirty="0">
                <a:solidFill>
                  <a:srgbClr val="3D9190"/>
                </a:solidFill>
              </a:rPr>
              <a:t>経験</a:t>
            </a:r>
            <a:r>
              <a:rPr lang="ja-JP" altLang="en-US" sz="4400" b="1" dirty="0">
                <a:solidFill>
                  <a:srgbClr val="3D9190"/>
                </a:solidFill>
              </a:rPr>
              <a:t>　　知識</a:t>
            </a:r>
            <a:endParaRPr kumimoji="1" lang="ja-JP" altLang="en-US" sz="4400" b="1" dirty="0">
              <a:solidFill>
                <a:srgbClr val="3D9190"/>
              </a:solidFill>
            </a:endParaRPr>
          </a:p>
        </p:txBody>
      </p:sp>
      <p:sp>
        <p:nvSpPr>
          <p:cNvPr id="17" name="テキスト ボックス 16">
            <a:extLst>
              <a:ext uri="{FF2B5EF4-FFF2-40B4-BE49-F238E27FC236}">
                <a16:creationId xmlns:a16="http://schemas.microsoft.com/office/drawing/2014/main" id="{BB21229F-4036-4C47-8412-F392817E49E7}"/>
              </a:ext>
            </a:extLst>
          </p:cNvPr>
          <p:cNvSpPr txBox="1"/>
          <p:nvPr/>
        </p:nvSpPr>
        <p:spPr>
          <a:xfrm>
            <a:off x="5699074" y="5058178"/>
            <a:ext cx="5724644" cy="1200329"/>
          </a:xfrm>
          <a:prstGeom prst="rect">
            <a:avLst/>
          </a:prstGeom>
          <a:noFill/>
        </p:spPr>
        <p:txBody>
          <a:bodyPr wrap="none" rtlCol="0">
            <a:spAutoFit/>
          </a:bodyPr>
          <a:lstStyle/>
          <a:p>
            <a:r>
              <a:rPr kumimoji="1" lang="ja-JP" altLang="en-US" sz="2400" dirty="0">
                <a:solidFill>
                  <a:schemeClr val="bg1"/>
                </a:solidFill>
              </a:rPr>
              <a:t>に関わらず、</a:t>
            </a:r>
            <a:endParaRPr kumimoji="1" lang="en-US" altLang="ja-JP" sz="2400" dirty="0">
              <a:solidFill>
                <a:schemeClr val="bg1"/>
              </a:solidFill>
            </a:endParaRPr>
          </a:p>
          <a:p>
            <a:r>
              <a:rPr kumimoji="1" lang="ja-JP" altLang="en-US" sz="2400" dirty="0">
                <a:solidFill>
                  <a:schemeClr val="bg1"/>
                </a:solidFill>
              </a:rPr>
              <a:t>誰でもアイデアを思いつくことができる</a:t>
            </a:r>
            <a:endParaRPr kumimoji="1" lang="en-US" altLang="ja-JP" sz="2400" dirty="0">
              <a:solidFill>
                <a:schemeClr val="bg1"/>
              </a:solidFill>
            </a:endParaRPr>
          </a:p>
          <a:p>
            <a:r>
              <a:rPr lang="ja-JP" altLang="en-US" sz="2400" dirty="0">
                <a:solidFill>
                  <a:schemeClr val="bg1"/>
                </a:solidFill>
              </a:rPr>
              <a:t>アイデア発想ツール</a:t>
            </a:r>
            <a:endParaRPr kumimoji="1" lang="ja-JP" altLang="en-US" sz="2400" dirty="0">
              <a:solidFill>
                <a:schemeClr val="bg1"/>
              </a:solidFill>
            </a:endParaRPr>
          </a:p>
        </p:txBody>
      </p:sp>
    </p:spTree>
    <p:extLst>
      <p:ext uri="{BB962C8B-B14F-4D97-AF65-F5344CB8AC3E}">
        <p14:creationId xmlns:p14="http://schemas.microsoft.com/office/powerpoint/2010/main" val="1798537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 grpId="0"/>
      <p:bldP spid="16" grpId="0"/>
      <p:bldP spid="1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図表 2">
            <a:extLst>
              <a:ext uri="{FF2B5EF4-FFF2-40B4-BE49-F238E27FC236}">
                <a16:creationId xmlns:a16="http://schemas.microsoft.com/office/drawing/2014/main" id="{ED06C5C4-364F-464E-B5A2-757771CF3FD3}"/>
              </a:ext>
            </a:extLst>
          </p:cNvPr>
          <p:cNvGraphicFramePr/>
          <p:nvPr>
            <p:extLst>
              <p:ext uri="{D42A27DB-BD31-4B8C-83A1-F6EECF244321}">
                <p14:modId xmlns:p14="http://schemas.microsoft.com/office/powerpoint/2010/main" val="1797387534"/>
              </p:ext>
            </p:extLst>
          </p:nvPr>
        </p:nvGraphicFramePr>
        <p:xfrm>
          <a:off x="1422400" y="1913467"/>
          <a:ext cx="9635068" cy="47074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5" name="グループ化 4">
            <a:extLst>
              <a:ext uri="{FF2B5EF4-FFF2-40B4-BE49-F238E27FC236}">
                <a16:creationId xmlns:a16="http://schemas.microsoft.com/office/drawing/2014/main" id="{2C185061-755E-1F41-B306-C6F1979E2C72}"/>
              </a:ext>
            </a:extLst>
          </p:cNvPr>
          <p:cNvGrpSpPr/>
          <p:nvPr/>
        </p:nvGrpSpPr>
        <p:grpSpPr>
          <a:xfrm>
            <a:off x="-457200" y="583671"/>
            <a:ext cx="5420061" cy="1048320"/>
            <a:chOff x="0" y="3240"/>
            <a:chExt cx="5420061" cy="1048320"/>
          </a:xfrm>
          <a:solidFill>
            <a:srgbClr val="FFFFFF"/>
          </a:solidFill>
        </p:grpSpPr>
        <p:sp>
          <p:nvSpPr>
            <p:cNvPr id="6" name="角丸四角形 5">
              <a:extLst>
                <a:ext uri="{FF2B5EF4-FFF2-40B4-BE49-F238E27FC236}">
                  <a16:creationId xmlns:a16="http://schemas.microsoft.com/office/drawing/2014/main" id="{3935D611-A8A5-634E-B74E-1F40D660AEB9}"/>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7" name="角丸四角形 4">
              <a:extLst>
                <a:ext uri="{FF2B5EF4-FFF2-40B4-BE49-F238E27FC236}">
                  <a16:creationId xmlns:a16="http://schemas.microsoft.com/office/drawing/2014/main" id="{EA00091A-0C4B-EE46-8C98-D18B01361220}"/>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作品概要</a:t>
              </a:r>
            </a:p>
          </p:txBody>
        </p:sp>
      </p:grpSp>
    </p:spTree>
    <p:extLst>
      <p:ext uri="{BB962C8B-B14F-4D97-AF65-F5344CB8AC3E}">
        <p14:creationId xmlns:p14="http://schemas.microsoft.com/office/powerpoint/2010/main" val="14491093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開発経緯</a:t>
              </a:r>
            </a:p>
          </p:txBody>
        </p:sp>
      </p:grpSp>
      <p:pic>
        <p:nvPicPr>
          <p:cNvPr id="9" name="図 8">
            <a:extLst>
              <a:ext uri="{FF2B5EF4-FFF2-40B4-BE49-F238E27FC236}">
                <a16:creationId xmlns:a16="http://schemas.microsoft.com/office/drawing/2014/main" id="{69CE7655-FBE6-F448-8F54-D8B2FEF1F834}"/>
              </a:ext>
            </a:extLst>
          </p:cNvPr>
          <p:cNvPicPr>
            <a:picLocks noChangeAspect="1"/>
          </p:cNvPicPr>
          <p:nvPr/>
        </p:nvPicPr>
        <p:blipFill>
          <a:blip r:embed="rId3"/>
          <a:stretch>
            <a:fillRect/>
          </a:stretch>
        </p:blipFill>
        <p:spPr>
          <a:xfrm>
            <a:off x="5334000" y="-1143000"/>
            <a:ext cx="6858000" cy="6858000"/>
          </a:xfrm>
          <a:prstGeom prst="rect">
            <a:avLst/>
          </a:prstGeom>
        </p:spPr>
      </p:pic>
      <p:sp>
        <p:nvSpPr>
          <p:cNvPr id="13" name="テキスト ボックス 12">
            <a:extLst>
              <a:ext uri="{FF2B5EF4-FFF2-40B4-BE49-F238E27FC236}">
                <a16:creationId xmlns:a16="http://schemas.microsoft.com/office/drawing/2014/main" id="{56E57559-7223-2D48-A8CF-483183212904}"/>
              </a:ext>
            </a:extLst>
          </p:cNvPr>
          <p:cNvSpPr txBox="1"/>
          <p:nvPr/>
        </p:nvSpPr>
        <p:spPr>
          <a:xfrm>
            <a:off x="897468" y="2122004"/>
            <a:ext cx="4801314" cy="2308324"/>
          </a:xfrm>
          <a:prstGeom prst="rect">
            <a:avLst/>
          </a:prstGeom>
          <a:noFill/>
        </p:spPr>
        <p:txBody>
          <a:bodyPr wrap="none" rtlCol="0">
            <a:spAutoFit/>
          </a:bodyPr>
          <a:lstStyle/>
          <a:p>
            <a:r>
              <a:rPr lang="ja-JP" altLang="en-US" sz="2400" b="1" dirty="0">
                <a:solidFill>
                  <a:schemeClr val="bg1"/>
                </a:solidFill>
              </a:rPr>
              <a:t>リモートでの卒業制作</a:t>
            </a:r>
          </a:p>
          <a:p>
            <a:br>
              <a:rPr lang="ja-JP" altLang="en-US" sz="2400" b="1" dirty="0">
                <a:solidFill>
                  <a:schemeClr val="bg1"/>
                </a:solidFill>
              </a:rPr>
            </a:br>
            <a:r>
              <a:rPr lang="ja-JP" altLang="en-US" sz="2400" dirty="0">
                <a:solidFill>
                  <a:schemeClr val="bg1"/>
                </a:solidFill>
              </a:rPr>
              <a:t>作品のコンセプトが決まらない</a:t>
            </a:r>
            <a:br>
              <a:rPr lang="ja-JP" altLang="en-US" sz="2400" dirty="0">
                <a:solidFill>
                  <a:schemeClr val="bg1"/>
                </a:solidFill>
              </a:rPr>
            </a:br>
            <a:r>
              <a:rPr lang="ja-JP" altLang="en-US" sz="2400" dirty="0">
                <a:solidFill>
                  <a:schemeClr val="bg1"/>
                </a:solidFill>
              </a:rPr>
              <a:t>対面での話し合いができない</a:t>
            </a:r>
            <a:endParaRPr lang="en-US" altLang="ja-JP" sz="2400" dirty="0">
              <a:solidFill>
                <a:schemeClr val="bg1"/>
              </a:solidFill>
            </a:endParaRPr>
          </a:p>
          <a:p>
            <a:endParaRPr lang="en-US" altLang="ja-JP" sz="2400" dirty="0">
              <a:solidFill>
                <a:schemeClr val="bg1"/>
              </a:solidFill>
            </a:endParaRPr>
          </a:p>
          <a:p>
            <a:r>
              <a:rPr lang="ja-JP" altLang="en-US" sz="2400" dirty="0">
                <a:solidFill>
                  <a:schemeClr val="bg1"/>
                </a:solidFill>
              </a:rPr>
              <a:t>卒業制作で何を作るか決まらない</a:t>
            </a:r>
          </a:p>
        </p:txBody>
      </p:sp>
      <p:sp>
        <p:nvSpPr>
          <p:cNvPr id="19" name="フローチャート: 代替処理 18">
            <a:extLst>
              <a:ext uri="{FF2B5EF4-FFF2-40B4-BE49-F238E27FC236}">
                <a16:creationId xmlns:a16="http://schemas.microsoft.com/office/drawing/2014/main" id="{BACC4BED-A7BA-FB48-8BA7-3C02ED1F37D1}"/>
              </a:ext>
            </a:extLst>
          </p:cNvPr>
          <p:cNvSpPr/>
          <p:nvPr/>
        </p:nvSpPr>
        <p:spPr>
          <a:xfrm>
            <a:off x="1765852" y="4920342"/>
            <a:ext cx="9044609" cy="1448667"/>
          </a:xfrm>
          <a:prstGeom prst="flowChartAlternateProcess">
            <a:avLst/>
          </a:prstGeom>
          <a:solidFill>
            <a:srgbClr val="FFFFFF"/>
          </a:solidFill>
          <a:ln>
            <a:noFill/>
          </a:ln>
          <a:effectLst>
            <a:outerShdw blurRad="50800" dist="1397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テキスト ボックス 19">
            <a:extLst>
              <a:ext uri="{FF2B5EF4-FFF2-40B4-BE49-F238E27FC236}">
                <a16:creationId xmlns:a16="http://schemas.microsoft.com/office/drawing/2014/main" id="{C2F41003-B74E-C045-BF83-62A8AFB723D2}"/>
              </a:ext>
            </a:extLst>
          </p:cNvPr>
          <p:cNvSpPr txBox="1"/>
          <p:nvPr/>
        </p:nvSpPr>
        <p:spPr>
          <a:xfrm>
            <a:off x="2252830" y="5388367"/>
            <a:ext cx="8392041" cy="584775"/>
          </a:xfrm>
          <a:prstGeom prst="rect">
            <a:avLst/>
          </a:prstGeom>
          <a:noFill/>
        </p:spPr>
        <p:txBody>
          <a:bodyPr wrap="none" rtlCol="0">
            <a:spAutoFit/>
          </a:bodyPr>
          <a:lstStyle/>
          <a:p>
            <a:r>
              <a:rPr lang="ja-JP" altLang="en-US" sz="3200" b="1">
                <a:solidFill>
                  <a:srgbClr val="3D9190"/>
                </a:solidFill>
              </a:rPr>
              <a:t>学生のためのアイデア発想ツールが欲しい！</a:t>
            </a:r>
          </a:p>
        </p:txBody>
      </p:sp>
    </p:spTree>
    <p:extLst>
      <p:ext uri="{BB962C8B-B14F-4D97-AF65-F5344CB8AC3E}">
        <p14:creationId xmlns:p14="http://schemas.microsoft.com/office/powerpoint/2010/main" val="54855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9" grpId="0" animBg="1"/>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a:solidFill>
                    <a:schemeClr val="tx1">
                      <a:lumMod val="75000"/>
                      <a:lumOff val="25000"/>
                    </a:schemeClr>
                  </a:solidFill>
                </a:rPr>
                <a:t>　　開発手法</a:t>
              </a:r>
            </a:p>
          </p:txBody>
        </p:sp>
      </p:grpSp>
      <p:sp>
        <p:nvSpPr>
          <p:cNvPr id="15" name="テキスト ボックス 14">
            <a:extLst>
              <a:ext uri="{FF2B5EF4-FFF2-40B4-BE49-F238E27FC236}">
                <a16:creationId xmlns:a16="http://schemas.microsoft.com/office/drawing/2014/main" id="{8A0E3834-2A1B-E043-9EDC-3A337F76A8C0}"/>
              </a:ext>
            </a:extLst>
          </p:cNvPr>
          <p:cNvSpPr txBox="1"/>
          <p:nvPr/>
        </p:nvSpPr>
        <p:spPr>
          <a:xfrm>
            <a:off x="6982691" y="3088679"/>
            <a:ext cx="5209309" cy="1938992"/>
          </a:xfrm>
          <a:prstGeom prst="rect">
            <a:avLst/>
          </a:prstGeom>
          <a:noFill/>
        </p:spPr>
        <p:txBody>
          <a:bodyPr wrap="square" rtlCol="0">
            <a:spAutoFit/>
          </a:bodyPr>
          <a:lstStyle/>
          <a:p>
            <a:r>
              <a:rPr lang="ja-JP" altLang="en-US" sz="2400" dirty="0">
                <a:solidFill>
                  <a:schemeClr val="bg1"/>
                </a:solidFill>
              </a:rPr>
              <a:t>・小さい機能単位で細かく開発</a:t>
            </a:r>
            <a:br>
              <a:rPr lang="en-US" altLang="ja-JP" sz="2400" dirty="0">
                <a:solidFill>
                  <a:schemeClr val="bg1"/>
                </a:solidFill>
              </a:rPr>
            </a:br>
            <a:endParaRPr lang="en-US" altLang="ja-JP" sz="2400" dirty="0">
              <a:solidFill>
                <a:schemeClr val="bg1"/>
              </a:solidFill>
            </a:endParaRPr>
          </a:p>
          <a:p>
            <a:r>
              <a:rPr lang="ja-JP" altLang="en-US" sz="2400" dirty="0">
                <a:solidFill>
                  <a:schemeClr val="bg1"/>
                </a:solidFill>
              </a:rPr>
              <a:t>・チームでの共通認識</a:t>
            </a:r>
            <a:endParaRPr lang="en-US" altLang="ja-JP" sz="2400" dirty="0">
              <a:solidFill>
                <a:schemeClr val="bg1"/>
              </a:solidFill>
            </a:endParaRPr>
          </a:p>
          <a:p>
            <a:br>
              <a:rPr lang="en-US" altLang="ja-JP" sz="2400" dirty="0">
                <a:solidFill>
                  <a:schemeClr val="bg1"/>
                </a:solidFill>
              </a:rPr>
            </a:br>
            <a:r>
              <a:rPr lang="ja-JP" altLang="en-US" sz="2400" dirty="0">
                <a:solidFill>
                  <a:schemeClr val="bg1"/>
                </a:solidFill>
              </a:rPr>
              <a:t>・スピード感のあるアップデート</a:t>
            </a:r>
            <a:endParaRPr lang="en-US" altLang="ja-JP" sz="2400" dirty="0">
              <a:solidFill>
                <a:schemeClr val="bg1"/>
              </a:solidFill>
            </a:endParaRPr>
          </a:p>
        </p:txBody>
      </p:sp>
      <p:pic>
        <p:nvPicPr>
          <p:cNvPr id="32" name="図 31">
            <a:extLst>
              <a:ext uri="{FF2B5EF4-FFF2-40B4-BE49-F238E27FC236}">
                <a16:creationId xmlns:a16="http://schemas.microsoft.com/office/drawing/2014/main" id="{3BD8B4C8-3B59-3948-AE22-7A21AA5A9D69}"/>
              </a:ext>
            </a:extLst>
          </p:cNvPr>
          <p:cNvPicPr>
            <a:picLocks noChangeAspect="1"/>
          </p:cNvPicPr>
          <p:nvPr/>
        </p:nvPicPr>
        <p:blipFill>
          <a:blip r:embed="rId3"/>
          <a:stretch>
            <a:fillRect/>
          </a:stretch>
        </p:blipFill>
        <p:spPr>
          <a:xfrm>
            <a:off x="764229" y="3056021"/>
            <a:ext cx="6120040" cy="3015672"/>
          </a:xfrm>
          <a:prstGeom prst="rect">
            <a:avLst/>
          </a:prstGeom>
        </p:spPr>
      </p:pic>
      <p:sp>
        <p:nvSpPr>
          <p:cNvPr id="33" name="テキスト ボックス 32">
            <a:extLst>
              <a:ext uri="{FF2B5EF4-FFF2-40B4-BE49-F238E27FC236}">
                <a16:creationId xmlns:a16="http://schemas.microsoft.com/office/drawing/2014/main" id="{89E637BC-AC3B-A346-99DD-3B3D482DB0AC}"/>
              </a:ext>
            </a:extLst>
          </p:cNvPr>
          <p:cNvSpPr txBox="1"/>
          <p:nvPr/>
        </p:nvSpPr>
        <p:spPr>
          <a:xfrm>
            <a:off x="764229" y="2337369"/>
            <a:ext cx="2698175" cy="523220"/>
          </a:xfrm>
          <a:prstGeom prst="rect">
            <a:avLst/>
          </a:prstGeom>
          <a:noFill/>
        </p:spPr>
        <p:txBody>
          <a:bodyPr wrap="none" rtlCol="0">
            <a:spAutoFit/>
          </a:bodyPr>
          <a:lstStyle/>
          <a:p>
            <a:r>
              <a:rPr kumimoji="1" lang="ja-JP" altLang="en-US" sz="2800" b="1">
                <a:solidFill>
                  <a:schemeClr val="bg1"/>
                </a:solidFill>
              </a:rPr>
              <a:t>アジャイル開発</a:t>
            </a:r>
          </a:p>
        </p:txBody>
      </p:sp>
    </p:spTree>
    <p:extLst>
      <p:ext uri="{BB962C8B-B14F-4D97-AF65-F5344CB8AC3E}">
        <p14:creationId xmlns:p14="http://schemas.microsoft.com/office/powerpoint/2010/main" val="1540851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3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フローチャート: 代替処理 21">
            <a:extLst>
              <a:ext uri="{FF2B5EF4-FFF2-40B4-BE49-F238E27FC236}">
                <a16:creationId xmlns:a16="http://schemas.microsoft.com/office/drawing/2014/main" id="{DCA122FF-DACB-B34D-83EE-442B4A49B0B2}"/>
              </a:ext>
            </a:extLst>
          </p:cNvPr>
          <p:cNvSpPr/>
          <p:nvPr/>
        </p:nvSpPr>
        <p:spPr>
          <a:xfrm>
            <a:off x="-1574800" y="2337127"/>
            <a:ext cx="16391466" cy="3956742"/>
          </a:xfrm>
          <a:prstGeom prst="flowChartAlternateProcess">
            <a:avLst/>
          </a:prstGeom>
          <a:solidFill>
            <a:srgbClr val="FFFFFF"/>
          </a:solidFill>
          <a:ln>
            <a:noFill/>
          </a:ln>
          <a:effectLst>
            <a:outerShdw blurRad="50800" dist="1397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使用技術</a:t>
              </a:r>
            </a:p>
          </p:txBody>
        </p:sp>
      </p:grpSp>
      <p:sp>
        <p:nvSpPr>
          <p:cNvPr id="14" name="正方形/長方形 13">
            <a:extLst>
              <a:ext uri="{FF2B5EF4-FFF2-40B4-BE49-F238E27FC236}">
                <a16:creationId xmlns:a16="http://schemas.microsoft.com/office/drawing/2014/main" id="{44364159-83E0-E442-B12A-AEA331F5589B}"/>
              </a:ext>
            </a:extLst>
          </p:cNvPr>
          <p:cNvSpPr/>
          <p:nvPr/>
        </p:nvSpPr>
        <p:spPr>
          <a:xfrm>
            <a:off x="3150704" y="2976670"/>
            <a:ext cx="6467429" cy="2677656"/>
          </a:xfrm>
          <a:prstGeom prst="rect">
            <a:avLst/>
          </a:prstGeom>
        </p:spPr>
        <p:txBody>
          <a:bodyPr wrap="square">
            <a:spAutoFit/>
          </a:bodyPr>
          <a:lstStyle/>
          <a:p>
            <a:r>
              <a:rPr lang="ja-JP" altLang="en-US" sz="2800" dirty="0"/>
              <a:t>言語 </a:t>
            </a:r>
            <a:r>
              <a:rPr lang="en-US" altLang="ja-JP" sz="2800" dirty="0"/>
              <a:t>:</a:t>
            </a:r>
            <a:r>
              <a:rPr lang="ja-JP" altLang="en-US" sz="2800" dirty="0"/>
              <a:t>　</a:t>
            </a:r>
            <a:r>
              <a:rPr lang="en-US" altLang="ja-JP" sz="2800" dirty="0"/>
              <a:t>  </a:t>
            </a:r>
            <a:r>
              <a:rPr lang="en" altLang="ja-JP" sz="2800" b="1" dirty="0"/>
              <a:t>Ruby</a:t>
            </a:r>
            <a:r>
              <a:rPr lang="ja-JP" altLang="en-US" sz="2800" b="1" dirty="0"/>
              <a:t> </a:t>
            </a:r>
            <a:r>
              <a:rPr lang="en-US" altLang="ja-JP" sz="2800" b="1" dirty="0"/>
              <a:t>(2.7.1)</a:t>
            </a:r>
            <a:endParaRPr lang="en" altLang="ja-JP" sz="2800" b="1" dirty="0"/>
          </a:p>
          <a:p>
            <a:r>
              <a:rPr lang="ja-JP" altLang="en-US" sz="2800" dirty="0"/>
              <a:t>フレームワーク</a:t>
            </a:r>
            <a:r>
              <a:rPr lang="en-US" altLang="ja-JP" sz="2800" dirty="0"/>
              <a:t>:      </a:t>
            </a:r>
            <a:r>
              <a:rPr lang="en" altLang="ja-JP" sz="2800" b="1" dirty="0"/>
              <a:t>Ruby on Rails 6</a:t>
            </a:r>
          </a:p>
          <a:p>
            <a:r>
              <a:rPr lang="ja-JP" altLang="en-US" sz="2800" dirty="0"/>
              <a:t>データベース</a:t>
            </a:r>
            <a:r>
              <a:rPr lang="en-US" altLang="ja-JP" sz="2800" dirty="0"/>
              <a:t>:       </a:t>
            </a:r>
            <a:r>
              <a:rPr lang="en" altLang="ja-JP" sz="2800" b="1" dirty="0"/>
              <a:t>SQLite 3</a:t>
            </a:r>
          </a:p>
          <a:p>
            <a:r>
              <a:rPr lang="en" altLang="ja-JP" sz="2800" dirty="0"/>
              <a:t>JavaScript</a:t>
            </a:r>
            <a:r>
              <a:rPr lang="ja-JP" altLang="en-US" sz="2800" dirty="0"/>
              <a:t>フレームワーク</a:t>
            </a:r>
            <a:r>
              <a:rPr lang="en-US" altLang="ja-JP" sz="2800" dirty="0"/>
              <a:t>:       </a:t>
            </a:r>
            <a:r>
              <a:rPr lang="en" altLang="ja-JP" sz="2800" b="1" dirty="0"/>
              <a:t>jQuery</a:t>
            </a:r>
          </a:p>
          <a:p>
            <a:r>
              <a:rPr lang="en" altLang="ja-JP" sz="2800" dirty="0"/>
              <a:t>jQuery</a:t>
            </a:r>
            <a:r>
              <a:rPr lang="ja-JP" altLang="en-US" sz="2800" dirty="0"/>
              <a:t>拡張ライブラリ</a:t>
            </a:r>
            <a:r>
              <a:rPr lang="en-US" altLang="ja-JP" sz="2800" dirty="0"/>
              <a:t>:        </a:t>
            </a:r>
            <a:r>
              <a:rPr lang="en" altLang="ja-JP" sz="2800" b="1" dirty="0"/>
              <a:t>jQuery UI</a:t>
            </a:r>
          </a:p>
          <a:p>
            <a:r>
              <a:rPr lang="en" altLang="ja-JP" sz="2800" dirty="0" err="1"/>
              <a:t>WebUI</a:t>
            </a:r>
            <a:r>
              <a:rPr lang="ja-JP" altLang="en-US" sz="2800" dirty="0"/>
              <a:t>フレームワーク</a:t>
            </a:r>
            <a:r>
              <a:rPr lang="en-US" altLang="ja-JP" sz="2800" dirty="0"/>
              <a:t>:       </a:t>
            </a:r>
            <a:r>
              <a:rPr lang="en" altLang="ja-JP" sz="2800" b="1" dirty="0"/>
              <a:t>Fomantic-UI</a:t>
            </a:r>
          </a:p>
        </p:txBody>
      </p:sp>
      <p:pic>
        <p:nvPicPr>
          <p:cNvPr id="15" name="図 14">
            <a:extLst>
              <a:ext uri="{FF2B5EF4-FFF2-40B4-BE49-F238E27FC236}">
                <a16:creationId xmlns:a16="http://schemas.microsoft.com/office/drawing/2014/main" id="{CB078FA0-2149-4B4F-AD52-B184B7C9B114}"/>
              </a:ext>
            </a:extLst>
          </p:cNvPr>
          <p:cNvPicPr>
            <a:picLocks noChangeAspect="1"/>
          </p:cNvPicPr>
          <p:nvPr/>
        </p:nvPicPr>
        <p:blipFill>
          <a:blip r:embed="rId3"/>
          <a:stretch>
            <a:fillRect/>
          </a:stretch>
        </p:blipFill>
        <p:spPr>
          <a:xfrm>
            <a:off x="6963620" y="5219043"/>
            <a:ext cx="293231" cy="293231"/>
          </a:xfrm>
          <a:prstGeom prst="rect">
            <a:avLst/>
          </a:prstGeom>
        </p:spPr>
      </p:pic>
      <p:pic>
        <p:nvPicPr>
          <p:cNvPr id="16" name="図 15">
            <a:extLst>
              <a:ext uri="{FF2B5EF4-FFF2-40B4-BE49-F238E27FC236}">
                <a16:creationId xmlns:a16="http://schemas.microsoft.com/office/drawing/2014/main" id="{97575016-BD41-D241-BA96-3EF81CA81FE7}"/>
              </a:ext>
            </a:extLst>
          </p:cNvPr>
          <p:cNvPicPr>
            <a:picLocks noChangeAspect="1"/>
          </p:cNvPicPr>
          <p:nvPr/>
        </p:nvPicPr>
        <p:blipFill rotWithShape="1">
          <a:blip r:embed="rId4"/>
          <a:srcRect l="5030" t="23643" r="76788" b="28068"/>
          <a:stretch/>
        </p:blipFill>
        <p:spPr>
          <a:xfrm>
            <a:off x="7342886" y="4277227"/>
            <a:ext cx="385734" cy="512242"/>
          </a:xfrm>
          <a:prstGeom prst="rect">
            <a:avLst/>
          </a:prstGeom>
        </p:spPr>
      </p:pic>
      <p:pic>
        <p:nvPicPr>
          <p:cNvPr id="17" name="図 16">
            <a:extLst>
              <a:ext uri="{FF2B5EF4-FFF2-40B4-BE49-F238E27FC236}">
                <a16:creationId xmlns:a16="http://schemas.microsoft.com/office/drawing/2014/main" id="{A8F37E07-F4D8-E34F-AD7A-B955F6528D8D}"/>
              </a:ext>
            </a:extLst>
          </p:cNvPr>
          <p:cNvPicPr>
            <a:picLocks noChangeAspect="1"/>
          </p:cNvPicPr>
          <p:nvPr/>
        </p:nvPicPr>
        <p:blipFill>
          <a:blip r:embed="rId5"/>
          <a:stretch>
            <a:fillRect/>
          </a:stretch>
        </p:blipFill>
        <p:spPr>
          <a:xfrm>
            <a:off x="4269184" y="3078073"/>
            <a:ext cx="330128" cy="286754"/>
          </a:xfrm>
          <a:prstGeom prst="rect">
            <a:avLst/>
          </a:prstGeom>
        </p:spPr>
      </p:pic>
      <p:pic>
        <p:nvPicPr>
          <p:cNvPr id="18" name="図 17">
            <a:extLst>
              <a:ext uri="{FF2B5EF4-FFF2-40B4-BE49-F238E27FC236}">
                <a16:creationId xmlns:a16="http://schemas.microsoft.com/office/drawing/2014/main" id="{7A51BE8A-B0C2-1340-834D-4F4166626397}"/>
              </a:ext>
            </a:extLst>
          </p:cNvPr>
          <p:cNvPicPr>
            <a:picLocks noChangeAspect="1"/>
          </p:cNvPicPr>
          <p:nvPr/>
        </p:nvPicPr>
        <p:blipFill rotWithShape="1">
          <a:blip r:embed="rId6">
            <a:extLst>
              <a:ext uri="{BEBA8EAE-BF5A-486C-A8C5-ECC9F3942E4B}">
                <a14:imgProps xmlns:a14="http://schemas.microsoft.com/office/drawing/2010/main">
                  <a14:imgLayer>
                    <a14:imgEffect>
                      <a14:backgroundRemoval t="3163" b="89807" l="2000" r="41500"/>
                    </a14:imgEffect>
                  </a14:imgLayer>
                </a14:imgProps>
              </a:ext>
            </a:extLst>
          </a:blip>
          <a:srcRect r="53726"/>
          <a:stretch/>
        </p:blipFill>
        <p:spPr>
          <a:xfrm>
            <a:off x="5636719" y="3931129"/>
            <a:ext cx="375109" cy="384369"/>
          </a:xfrm>
          <a:prstGeom prst="rect">
            <a:avLst/>
          </a:prstGeom>
        </p:spPr>
      </p:pic>
      <p:pic>
        <p:nvPicPr>
          <p:cNvPr id="19" name="図 18">
            <a:extLst>
              <a:ext uri="{FF2B5EF4-FFF2-40B4-BE49-F238E27FC236}">
                <a16:creationId xmlns:a16="http://schemas.microsoft.com/office/drawing/2014/main" id="{DE25DFF3-582A-9946-86AB-8F51EE1F9AD4}"/>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779" b="98961" l="357" r="99881"/>
                    </a14:imgEffect>
                  </a14:imgLayer>
                </a14:imgProps>
              </a:ext>
            </a:extLst>
          </a:blip>
          <a:stretch>
            <a:fillRect/>
          </a:stretch>
        </p:blipFill>
        <p:spPr>
          <a:xfrm>
            <a:off x="6934197" y="4789469"/>
            <a:ext cx="354619" cy="325068"/>
          </a:xfrm>
          <a:prstGeom prst="rect">
            <a:avLst/>
          </a:prstGeom>
        </p:spPr>
      </p:pic>
      <p:pic>
        <p:nvPicPr>
          <p:cNvPr id="21" name="図 20">
            <a:extLst>
              <a:ext uri="{FF2B5EF4-FFF2-40B4-BE49-F238E27FC236}">
                <a16:creationId xmlns:a16="http://schemas.microsoft.com/office/drawing/2014/main" id="{9F851DE3-ACB4-4943-BDD4-9B009E090F78}"/>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3516" b="89844" l="6629" r="95169">
                        <a14:foregroundMark x1="41461" y1="26172" x2="41461" y2="26172"/>
                        <a14:foregroundMark x1="48315" y1="16406" x2="48315" y2="16406"/>
                        <a14:foregroundMark x1="64270" y1="17773" x2="64270" y2="17773"/>
                        <a14:foregroundMark x1="63820" y1="25586" x2="63820" y2="25586"/>
                        <a14:foregroundMark x1="58427" y1="26367" x2="58427" y2="26367"/>
                        <a14:foregroundMark x1="52247" y1="42773" x2="52247" y2="42773"/>
                        <a14:foregroundMark x1="52697" y1="42188" x2="52697" y2="42188"/>
                        <a14:foregroundMark x1="52697" y1="54297" x2="52697" y2="54297"/>
                        <a14:foregroundMark x1="52360" y1="50195" x2="52360" y2="50195"/>
                        <a14:foregroundMark x1="54157" y1="64258" x2="54157" y2="64258"/>
                        <a14:foregroundMark x1="34831" y1="61523" x2="34831" y2="61523"/>
                        <a14:foregroundMark x1="36180" y1="42383" x2="36180" y2="42383"/>
                      </a14:backgroundRemoval>
                    </a14:imgEffect>
                  </a14:imgLayer>
                </a14:imgProps>
              </a:ext>
            </a:extLst>
          </a:blip>
          <a:stretch>
            <a:fillRect/>
          </a:stretch>
        </p:blipFill>
        <p:spPr>
          <a:xfrm>
            <a:off x="5592115" y="3404114"/>
            <a:ext cx="970203" cy="558139"/>
          </a:xfrm>
          <a:prstGeom prst="rect">
            <a:avLst/>
          </a:prstGeom>
        </p:spPr>
      </p:pic>
    </p:spTree>
    <p:extLst>
      <p:ext uri="{BB962C8B-B14F-4D97-AF65-F5344CB8AC3E}">
        <p14:creationId xmlns:p14="http://schemas.microsoft.com/office/powerpoint/2010/main" val="3550825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グループ化 7">
            <a:extLst>
              <a:ext uri="{FF2B5EF4-FFF2-40B4-BE49-F238E27FC236}">
                <a16:creationId xmlns:a16="http://schemas.microsoft.com/office/drawing/2014/main" id="{6A4D2962-4CEC-724C-84E5-5E8CBBD12090}"/>
              </a:ext>
            </a:extLst>
          </p:cNvPr>
          <p:cNvGrpSpPr/>
          <p:nvPr/>
        </p:nvGrpSpPr>
        <p:grpSpPr>
          <a:xfrm>
            <a:off x="-457200" y="583671"/>
            <a:ext cx="5420061" cy="1048320"/>
            <a:chOff x="0" y="3240"/>
            <a:chExt cx="5420061" cy="1048320"/>
          </a:xfrm>
          <a:solidFill>
            <a:srgbClr val="FFFFFF"/>
          </a:solidFill>
        </p:grpSpPr>
        <p:sp>
          <p:nvSpPr>
            <p:cNvPr id="10" name="角丸四角形 9">
              <a:extLst>
                <a:ext uri="{FF2B5EF4-FFF2-40B4-BE49-F238E27FC236}">
                  <a16:creationId xmlns:a16="http://schemas.microsoft.com/office/drawing/2014/main" id="{5E5B9181-D285-2A47-9BD0-56410738128B}"/>
                </a:ext>
              </a:extLst>
            </p:cNvPr>
            <p:cNvSpPr/>
            <p:nvPr/>
          </p:nvSpPr>
          <p:spPr>
            <a:xfrm>
              <a:off x="0" y="3240"/>
              <a:ext cx="5420061" cy="1048320"/>
            </a:xfrm>
            <a:prstGeom prst="roundRect">
              <a:avLst/>
            </a:prstGeom>
            <a:grpFill/>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11" name="角丸四角形 4">
              <a:extLst>
                <a:ext uri="{FF2B5EF4-FFF2-40B4-BE49-F238E27FC236}">
                  <a16:creationId xmlns:a16="http://schemas.microsoft.com/office/drawing/2014/main" id="{FF19FC47-2533-B545-840C-D587141D2E64}"/>
                </a:ext>
              </a:extLst>
            </p:cNvPr>
            <p:cNvSpPr txBox="1"/>
            <p:nvPr/>
          </p:nvSpPr>
          <p:spPr>
            <a:xfrm>
              <a:off x="51175" y="54415"/>
              <a:ext cx="5317711" cy="945970"/>
            </a:xfrm>
            <a:prstGeom prst="rect">
              <a:avLst/>
            </a:prstGeom>
            <a:grpFill/>
            <a:ln>
              <a:noFill/>
            </a:ln>
          </p:spPr>
          <p:style>
            <a:lnRef idx="0">
              <a:scrgbClr r="0" g="0" b="0"/>
            </a:lnRef>
            <a:fillRef idx="0">
              <a:scrgbClr r="0" g="0" b="0"/>
            </a:fillRef>
            <a:effectRef idx="0">
              <a:scrgbClr r="0" g="0" b="0"/>
            </a:effectRef>
            <a:fontRef idx="minor">
              <a:schemeClr val="lt1"/>
            </a:fontRef>
          </p:style>
          <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ja-JP" altLang="en-US" sz="3200" kern="1200" dirty="0">
                  <a:solidFill>
                    <a:schemeClr val="tx1">
                      <a:lumMod val="75000"/>
                      <a:lumOff val="25000"/>
                    </a:schemeClr>
                  </a:solidFill>
                </a:rPr>
                <a:t>　　開発プロセス</a:t>
              </a:r>
            </a:p>
          </p:txBody>
        </p:sp>
      </p:grpSp>
      <p:sp>
        <p:nvSpPr>
          <p:cNvPr id="12" name="テキスト ボックス 11">
            <a:extLst>
              <a:ext uri="{FF2B5EF4-FFF2-40B4-BE49-F238E27FC236}">
                <a16:creationId xmlns:a16="http://schemas.microsoft.com/office/drawing/2014/main" id="{3B857FC7-931A-C64C-9892-3DE873B1BD9D}"/>
              </a:ext>
            </a:extLst>
          </p:cNvPr>
          <p:cNvSpPr txBox="1"/>
          <p:nvPr/>
        </p:nvSpPr>
        <p:spPr>
          <a:xfrm>
            <a:off x="796254" y="2268482"/>
            <a:ext cx="2257349" cy="523220"/>
          </a:xfrm>
          <a:prstGeom prst="rect">
            <a:avLst/>
          </a:prstGeom>
          <a:noFill/>
        </p:spPr>
        <p:txBody>
          <a:bodyPr wrap="none" rtlCol="0">
            <a:spAutoFit/>
          </a:bodyPr>
          <a:lstStyle/>
          <a:p>
            <a:r>
              <a:rPr kumimoji="1" lang="en-US" altLang="ja-JP" sz="2800" dirty="0" err="1">
                <a:solidFill>
                  <a:schemeClr val="bg1"/>
                </a:solidFill>
              </a:rPr>
              <a:t>Github</a:t>
            </a:r>
            <a:r>
              <a:rPr kumimoji="1" lang="ja-JP" altLang="en-US" sz="2800" dirty="0">
                <a:solidFill>
                  <a:schemeClr val="bg1"/>
                </a:solidFill>
              </a:rPr>
              <a:t>を活用</a:t>
            </a:r>
          </a:p>
        </p:txBody>
      </p:sp>
      <p:sp>
        <p:nvSpPr>
          <p:cNvPr id="13" name="テキスト ボックス 12">
            <a:extLst>
              <a:ext uri="{FF2B5EF4-FFF2-40B4-BE49-F238E27FC236}">
                <a16:creationId xmlns:a16="http://schemas.microsoft.com/office/drawing/2014/main" id="{7B96D1B1-AB07-CF42-93E0-5974BB721186}"/>
              </a:ext>
            </a:extLst>
          </p:cNvPr>
          <p:cNvSpPr txBox="1"/>
          <p:nvPr/>
        </p:nvSpPr>
        <p:spPr>
          <a:xfrm>
            <a:off x="796254" y="2966528"/>
            <a:ext cx="7326881" cy="2809295"/>
          </a:xfrm>
          <a:prstGeom prst="rect">
            <a:avLst/>
          </a:prstGeom>
          <a:noFill/>
        </p:spPr>
        <p:txBody>
          <a:bodyPr wrap="square" rtlCol="0">
            <a:spAutoFit/>
          </a:bodyPr>
          <a:lstStyle/>
          <a:p>
            <a:pPr>
              <a:lnSpc>
                <a:spcPct val="150000"/>
              </a:lnSpc>
            </a:pPr>
            <a:r>
              <a:rPr kumimoji="1" lang="ja-JP" altLang="en-US" sz="2400" dirty="0">
                <a:solidFill>
                  <a:schemeClr val="bg1"/>
                </a:solidFill>
              </a:rPr>
              <a:t>・</a:t>
            </a:r>
            <a:r>
              <a:rPr kumimoji="1" lang="en-US" altLang="ja-JP" sz="2400" dirty="0">
                <a:solidFill>
                  <a:schemeClr val="bg1"/>
                </a:solidFill>
              </a:rPr>
              <a:t>Issue</a:t>
            </a:r>
            <a:r>
              <a:rPr kumimoji="1" lang="ja-JP" altLang="en-US" sz="2400" dirty="0">
                <a:solidFill>
                  <a:schemeClr val="bg1"/>
                </a:solidFill>
              </a:rPr>
              <a:t>の有効</a:t>
            </a:r>
            <a:r>
              <a:rPr lang="ja-JP" altLang="en-US" sz="2400" dirty="0">
                <a:solidFill>
                  <a:schemeClr val="bg1"/>
                </a:solidFill>
              </a:rPr>
              <a:t>活用</a:t>
            </a:r>
            <a:endParaRPr lang="en-US" altLang="ja-JP" sz="2400" dirty="0">
              <a:solidFill>
                <a:schemeClr val="bg1"/>
              </a:solidFill>
            </a:endParaRPr>
          </a:p>
          <a:p>
            <a:pPr>
              <a:lnSpc>
                <a:spcPct val="150000"/>
              </a:lnSpc>
            </a:pPr>
            <a:r>
              <a:rPr lang="ja-JP" altLang="en-US" sz="2400" dirty="0">
                <a:solidFill>
                  <a:schemeClr val="bg1"/>
                </a:solidFill>
              </a:rPr>
              <a:t>・ブランチ名は</a:t>
            </a:r>
            <a:r>
              <a:rPr lang="en-US" altLang="ja-JP" sz="2400" dirty="0">
                <a:solidFill>
                  <a:schemeClr val="bg1"/>
                </a:solidFill>
              </a:rPr>
              <a:t>Issue</a:t>
            </a:r>
            <a:r>
              <a:rPr lang="ja-JP" altLang="en-US" sz="2400" dirty="0">
                <a:solidFill>
                  <a:schemeClr val="bg1"/>
                </a:solidFill>
              </a:rPr>
              <a:t>番号</a:t>
            </a:r>
            <a:r>
              <a:rPr lang="en-US" altLang="ja-JP" sz="2400" dirty="0">
                <a:solidFill>
                  <a:schemeClr val="bg1"/>
                </a:solidFill>
              </a:rPr>
              <a:t>+α</a:t>
            </a:r>
          </a:p>
          <a:p>
            <a:pPr>
              <a:lnSpc>
                <a:spcPct val="150000"/>
              </a:lnSpc>
            </a:pPr>
            <a:r>
              <a:rPr kumimoji="1" lang="ja-JP" altLang="en-US" sz="2400" dirty="0">
                <a:solidFill>
                  <a:schemeClr val="bg1"/>
                </a:solidFill>
              </a:rPr>
              <a:t>・</a:t>
            </a:r>
            <a:r>
              <a:rPr kumimoji="1" lang="en-US" altLang="ja-JP" sz="2400" dirty="0">
                <a:solidFill>
                  <a:schemeClr val="bg1"/>
                </a:solidFill>
              </a:rPr>
              <a:t>Master</a:t>
            </a:r>
            <a:r>
              <a:rPr kumimoji="1" lang="ja-JP" altLang="en-US" sz="2400" dirty="0">
                <a:solidFill>
                  <a:schemeClr val="bg1"/>
                </a:solidFill>
              </a:rPr>
              <a:t>への</a:t>
            </a:r>
            <a:r>
              <a:rPr kumimoji="1" lang="en-US" altLang="ja-JP" sz="2400" dirty="0">
                <a:solidFill>
                  <a:schemeClr val="bg1"/>
                </a:solidFill>
              </a:rPr>
              <a:t>P</a:t>
            </a:r>
            <a:r>
              <a:rPr lang="en-US" altLang="ja-JP" sz="2400" dirty="0">
                <a:solidFill>
                  <a:schemeClr val="bg1"/>
                </a:solidFill>
              </a:rPr>
              <a:t>ush</a:t>
            </a:r>
            <a:r>
              <a:rPr lang="ja-JP" altLang="en-US" sz="2400" dirty="0">
                <a:solidFill>
                  <a:schemeClr val="bg1"/>
                </a:solidFill>
              </a:rPr>
              <a:t>は</a:t>
            </a:r>
            <a:r>
              <a:rPr kumimoji="1" lang="ja-JP" altLang="en-US" sz="2400" dirty="0">
                <a:solidFill>
                  <a:schemeClr val="bg1"/>
                </a:solidFill>
              </a:rPr>
              <a:t>プルリクエスト必須</a:t>
            </a:r>
            <a:endParaRPr kumimoji="1" lang="en-US" altLang="ja-JP" sz="2400" dirty="0">
              <a:solidFill>
                <a:schemeClr val="bg1"/>
              </a:solidFill>
            </a:endParaRPr>
          </a:p>
          <a:p>
            <a:pPr>
              <a:lnSpc>
                <a:spcPct val="150000"/>
              </a:lnSpc>
            </a:pPr>
            <a:r>
              <a:rPr lang="ja-JP" altLang="en-US" sz="2400" dirty="0">
                <a:solidFill>
                  <a:schemeClr val="bg1"/>
                </a:solidFill>
              </a:rPr>
              <a:t>・互いにコードレビュー</a:t>
            </a:r>
            <a:endParaRPr lang="en-US" altLang="ja-JP" sz="2400" dirty="0">
              <a:solidFill>
                <a:schemeClr val="bg1"/>
              </a:solidFill>
            </a:endParaRPr>
          </a:p>
          <a:p>
            <a:pPr>
              <a:lnSpc>
                <a:spcPct val="150000"/>
              </a:lnSpc>
            </a:pPr>
            <a:r>
              <a:rPr kumimoji="1" lang="ja-JP" altLang="en-US" sz="2400" dirty="0">
                <a:solidFill>
                  <a:schemeClr val="bg1"/>
                </a:solidFill>
              </a:rPr>
              <a:t>・</a:t>
            </a:r>
            <a:r>
              <a:rPr kumimoji="1" lang="en-US" altLang="ja-JP" sz="2400" dirty="0">
                <a:solidFill>
                  <a:schemeClr val="bg1"/>
                </a:solidFill>
              </a:rPr>
              <a:t>Discord</a:t>
            </a:r>
            <a:r>
              <a:rPr kumimoji="1" lang="ja-JP" altLang="en-US" sz="2400" dirty="0">
                <a:solidFill>
                  <a:schemeClr val="bg1"/>
                </a:solidFill>
              </a:rPr>
              <a:t>への自動通知</a:t>
            </a:r>
            <a:endParaRPr kumimoji="1" lang="en-US" altLang="ja-JP" sz="2400" dirty="0">
              <a:solidFill>
                <a:schemeClr val="bg1"/>
              </a:solidFill>
            </a:endParaRPr>
          </a:p>
        </p:txBody>
      </p:sp>
      <p:pic>
        <p:nvPicPr>
          <p:cNvPr id="3" name="図 2">
            <a:extLst>
              <a:ext uri="{FF2B5EF4-FFF2-40B4-BE49-F238E27FC236}">
                <a16:creationId xmlns:a16="http://schemas.microsoft.com/office/drawing/2014/main" id="{7D93B60E-A562-464C-8EB6-CEE7A37CA438}"/>
              </a:ext>
            </a:extLst>
          </p:cNvPr>
          <p:cNvPicPr>
            <a:picLocks noChangeAspect="1"/>
          </p:cNvPicPr>
          <p:nvPr/>
        </p:nvPicPr>
        <p:blipFill>
          <a:blip r:embed="rId3"/>
          <a:stretch>
            <a:fillRect/>
          </a:stretch>
        </p:blipFill>
        <p:spPr>
          <a:xfrm>
            <a:off x="6404706" y="362494"/>
            <a:ext cx="6549293" cy="6549293"/>
          </a:xfrm>
          <a:prstGeom prst="rect">
            <a:avLst/>
          </a:prstGeom>
        </p:spPr>
      </p:pic>
    </p:spTree>
    <p:extLst>
      <p:ext uri="{BB962C8B-B14F-4D97-AF65-F5344CB8AC3E}">
        <p14:creationId xmlns:p14="http://schemas.microsoft.com/office/powerpoint/2010/main" val="3945058684"/>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16687</TotalTime>
  <Words>2711</Words>
  <Application>Microsoft Office PowerPoint</Application>
  <PresentationFormat>ワイド画面</PresentationFormat>
  <Paragraphs>267</Paragraphs>
  <Slides>18</Slides>
  <Notes>18</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18</vt:i4>
      </vt:variant>
    </vt:vector>
  </HeadingPairs>
  <TitlesOfParts>
    <vt:vector size="28" baseType="lpstr">
      <vt:lpstr>Apple SD Gothic Neo</vt:lpstr>
      <vt:lpstr>Apple SD Gothic Neo Heavy</vt:lpstr>
      <vt:lpstr>MS Gothic</vt:lpstr>
      <vt:lpstr>游ゴシック</vt:lpstr>
      <vt:lpstr>游ゴシック Light</vt:lpstr>
      <vt:lpstr>Arial</vt:lpstr>
      <vt:lpstr>Calibri</vt:lpstr>
      <vt:lpstr>Calibri Light</vt:lpstr>
      <vt:lpstr>Consolas</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酒井 春華</dc:creator>
  <cp:lastModifiedBy>Nakayama</cp:lastModifiedBy>
  <cp:revision>114</cp:revision>
  <dcterms:created xsi:type="dcterms:W3CDTF">2020-12-14T02:45:28Z</dcterms:created>
  <dcterms:modified xsi:type="dcterms:W3CDTF">2021-01-28T03:36:43Z</dcterms:modified>
</cp:coreProperties>
</file>